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theme/theme1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 id="2147483656" r:id="rId3"/>
    <p:sldMasterId id="2147483659" r:id="rId4"/>
    <p:sldMasterId id="2147483662" r:id="rId5"/>
    <p:sldMasterId id="2147483665" r:id="rId6"/>
    <p:sldMasterId id="2147483667" r:id="rId7"/>
    <p:sldMasterId id="2147483670" r:id="rId8"/>
    <p:sldMasterId id="2147483672" r:id="rId9"/>
    <p:sldMasterId id="2147483675" r:id="rId10"/>
    <p:sldMasterId id="2147483677" r:id="rId11"/>
    <p:sldMasterId id="2147483680" r:id="rId12"/>
    <p:sldMasterId id="2147483683" r:id="rId13"/>
    <p:sldMasterId id="2147483685" r:id="rId14"/>
    <p:sldMasterId id="2147483687" r:id="rId15"/>
    <p:sldMasterId id="2147483690" r:id="rId16"/>
    <p:sldMasterId id="2147483695" r:id="rId17"/>
  </p:sldMasterIdLst>
  <p:notesMasterIdLst>
    <p:notesMasterId r:id="rId61"/>
  </p:notesMasterIdLst>
  <p:sldIdLst>
    <p:sldId id="1826" r:id="rId18"/>
    <p:sldId id="1975" r:id="rId19"/>
    <p:sldId id="2275" r:id="rId20"/>
    <p:sldId id="1981" r:id="rId21"/>
    <p:sldId id="2388" r:id="rId22"/>
    <p:sldId id="2389" r:id="rId23"/>
    <p:sldId id="2390" r:id="rId24"/>
    <p:sldId id="2416" r:id="rId25"/>
    <p:sldId id="2391" r:id="rId26"/>
    <p:sldId id="2415" r:id="rId27"/>
    <p:sldId id="2392" r:id="rId28"/>
    <p:sldId id="2417" r:id="rId29"/>
    <p:sldId id="2418" r:id="rId30"/>
    <p:sldId id="2393" r:id="rId31"/>
    <p:sldId id="2394" r:id="rId32"/>
    <p:sldId id="1982" r:id="rId33"/>
    <p:sldId id="2395" r:id="rId34"/>
    <p:sldId id="2396" r:id="rId35"/>
    <p:sldId id="2397" r:id="rId36"/>
    <p:sldId id="2398" r:id="rId37"/>
    <p:sldId id="2400" r:id="rId38"/>
    <p:sldId id="2401" r:id="rId39"/>
    <p:sldId id="2402" r:id="rId40"/>
    <p:sldId id="2403" r:id="rId41"/>
    <p:sldId id="2422" r:id="rId42"/>
    <p:sldId id="2404" r:id="rId43"/>
    <p:sldId id="2399" r:id="rId44"/>
    <p:sldId id="2405" r:id="rId45"/>
    <p:sldId id="2406" r:id="rId46"/>
    <p:sldId id="2419" r:id="rId47"/>
    <p:sldId id="1983" r:id="rId48"/>
    <p:sldId id="2407" r:id="rId49"/>
    <p:sldId id="2408" r:id="rId50"/>
    <p:sldId id="2409" r:id="rId51"/>
    <p:sldId id="2410" r:id="rId52"/>
    <p:sldId id="2420" r:id="rId53"/>
    <p:sldId id="2411" r:id="rId54"/>
    <p:sldId id="2412" r:id="rId55"/>
    <p:sldId id="2413" r:id="rId56"/>
    <p:sldId id="2414" r:id="rId57"/>
    <p:sldId id="2421" r:id="rId58"/>
    <p:sldId id="2363" r:id="rId59"/>
    <p:sldId id="1827" r:id="rId60"/>
  </p:sldIdLst>
  <p:sldSz cx="12192000" cy="6858000"/>
  <p:notesSz cx="6858000" cy="9144000"/>
  <p:embeddedFontLst>
    <p:embeddedFont>
      <p:font typeface="Arial Black" panose="020B0A04020102020204" pitchFamily="34" charset="0"/>
      <p:bold r:id="rId62"/>
    </p:embeddedFont>
    <p:embeddedFont>
      <p:font typeface="Century Gothic" panose="020B0502020202020204" pitchFamily="34"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
      <p:font typeface="微软雅黑" panose="020B0503020204020204" pitchFamily="34" charset="-122"/>
      <p:regular r:id="rId71"/>
      <p:bold r:id="rId72"/>
    </p:embeddedFont>
    <p:embeddedFont>
      <p:font typeface="微软雅黑 Light" panose="020B0502040204020203" pitchFamily="34" charset="-122"/>
      <p:regular r:id="rId73"/>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3" id="{AFAEBBB7-E065-486F-BE30-AEE247139C07}">
          <p14:sldIdLst>
            <p14:sldId id="1826"/>
          </p14:sldIdLst>
        </p14:section>
        <p14:section name="目录样式5" id="{73A39AD9-405C-445D-AC19-554F045D20EB}">
          <p14:sldIdLst>
            <p14:sldId id="1975"/>
            <p14:sldId id="2275"/>
            <p14:sldId id="1981"/>
            <p14:sldId id="2388"/>
            <p14:sldId id="2389"/>
            <p14:sldId id="2390"/>
            <p14:sldId id="2416"/>
            <p14:sldId id="2391"/>
            <p14:sldId id="2415"/>
            <p14:sldId id="2392"/>
            <p14:sldId id="2417"/>
            <p14:sldId id="2418"/>
            <p14:sldId id="2393"/>
            <p14:sldId id="2394"/>
            <p14:sldId id="1982"/>
            <p14:sldId id="2395"/>
            <p14:sldId id="2396"/>
            <p14:sldId id="2397"/>
            <p14:sldId id="2398"/>
            <p14:sldId id="2400"/>
            <p14:sldId id="2401"/>
            <p14:sldId id="2402"/>
            <p14:sldId id="2403"/>
            <p14:sldId id="2422"/>
            <p14:sldId id="2404"/>
            <p14:sldId id="2399"/>
            <p14:sldId id="2405"/>
            <p14:sldId id="2406"/>
            <p14:sldId id="2419"/>
            <p14:sldId id="1983"/>
            <p14:sldId id="2407"/>
            <p14:sldId id="2408"/>
            <p14:sldId id="2409"/>
            <p14:sldId id="2410"/>
            <p14:sldId id="2420"/>
            <p14:sldId id="2411"/>
            <p14:sldId id="2412"/>
            <p14:sldId id="2413"/>
            <p14:sldId id="2414"/>
            <p14:sldId id="2421"/>
            <p14:sldId id="2363"/>
            <p14:sldId id="18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007E42"/>
    <a:srgbClr val="008646"/>
    <a:srgbClr val="A13F0B"/>
    <a:srgbClr val="006C39"/>
    <a:srgbClr val="006434"/>
    <a:srgbClr val="8E0309"/>
    <a:srgbClr val="194326"/>
    <a:srgbClr val="FFFFFF"/>
    <a:srgbClr val="E7D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76618" autoAdjust="0"/>
  </p:normalViewPr>
  <p:slideViewPr>
    <p:cSldViewPr snapToGrid="0">
      <p:cViewPr varScale="1">
        <p:scale>
          <a:sx n="65" d="100"/>
          <a:sy n="65" d="100"/>
        </p:scale>
        <p:origin x="1098" y="51"/>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font" Target="fonts/font6.fntdata"/><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t>2022/12/9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31</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42</a:t>
            </a:fld>
            <a:endParaRPr lang="zh-CN" altLang="en-US" dirty="0"/>
          </a:p>
        </p:txBody>
      </p:sp>
    </p:spTree>
    <p:extLst>
      <p:ext uri="{BB962C8B-B14F-4D97-AF65-F5344CB8AC3E}">
        <p14:creationId xmlns:p14="http://schemas.microsoft.com/office/powerpoint/2010/main" val="2188338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43</a:t>
            </a:fld>
            <a:endParaRPr lang="zh-CN" altLang="en-US" dirty="0"/>
          </a:p>
        </p:txBody>
      </p:sp>
    </p:spTree>
    <p:extLst>
      <p:ext uri="{BB962C8B-B14F-4D97-AF65-F5344CB8AC3E}">
        <p14:creationId xmlns:p14="http://schemas.microsoft.com/office/powerpoint/2010/main" val="3578846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dirty="0" smtClean="0"/>
              <a:t>​</a:t>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132202486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20595575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extLst>
      <p:ext uri="{BB962C8B-B14F-4D97-AF65-F5344CB8AC3E}">
        <p14:creationId xmlns:p14="http://schemas.microsoft.com/office/powerpoint/2010/main" val="213679162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13.xml"/><Relationship Id="rId4"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16.xml"/><Relationship Id="rId4"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 id="2147483697" r:id="rId2"/>
    <p:sldLayoutId id="2147483698" r:id="rId3"/>
    <p:sldLayoutId id="2147483702"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2022/12/9</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7.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主讲人：王安</a:t>
            </a:r>
          </a:p>
        </p:txBody>
      </p:sp>
      <p:sp>
        <p:nvSpPr>
          <p:cNvPr id="22" name="文本框 21"/>
          <p:cNvSpPr txBox="1"/>
          <p:nvPr/>
        </p:nvSpPr>
        <p:spPr>
          <a:xfrm>
            <a:off x="1149486" y="5112604"/>
            <a:ext cx="5123851"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单　位：北京理工大学网络空间安全学院</a:t>
            </a:r>
          </a:p>
        </p:txBody>
      </p:sp>
      <p:sp>
        <p:nvSpPr>
          <p:cNvPr id="24" name="文本框 23"/>
          <p:cNvSpPr txBox="1"/>
          <p:nvPr/>
        </p:nvSpPr>
        <p:spPr>
          <a:xfrm>
            <a:off x="660399" y="1767242"/>
            <a:ext cx="11101439" cy="1816779"/>
          </a:xfrm>
          <a:prstGeom prst="rect">
            <a:avLst/>
          </a:prstGeom>
          <a:noFill/>
        </p:spPr>
        <p:txBody>
          <a:bodyPr wrap="square" lIns="0" tIns="0" rIns="0" bIns="0" rtlCol="0">
            <a:spAutoFit/>
          </a:bodyPr>
          <a:lstStyle/>
          <a:p>
            <a:pPr>
              <a:lnSpc>
                <a:spcPct val="110000"/>
              </a:lnSpc>
              <a:spcAft>
                <a:spcPts val="1200"/>
              </a:spcAft>
            </a:pPr>
            <a:r>
              <a:rPr lang="en-US" altLang="zh-CN" sz="4800" b="1" spc="300" dirty="0">
                <a:solidFill>
                  <a:schemeClr val="bg1"/>
                </a:solidFill>
                <a:latin typeface="+mn-ea"/>
                <a:ea typeface="+mn-ea"/>
              </a:rPr>
              <a:t>《</a:t>
            </a:r>
            <a:r>
              <a:rPr lang="zh-CN" altLang="en-US" sz="4800" b="1" spc="300" dirty="0">
                <a:solidFill>
                  <a:schemeClr val="bg1"/>
                </a:solidFill>
                <a:latin typeface="+mn-ea"/>
                <a:ea typeface="+mn-ea"/>
              </a:rPr>
              <a:t>密码工程</a:t>
            </a:r>
            <a:r>
              <a:rPr lang="en-US" altLang="zh-CN" sz="4800" b="1" spc="300" dirty="0">
                <a:solidFill>
                  <a:schemeClr val="bg1"/>
                </a:solidFill>
                <a:latin typeface="+mn-ea"/>
                <a:ea typeface="+mn-ea"/>
              </a:rPr>
              <a:t>》</a:t>
            </a:r>
          </a:p>
          <a:p>
            <a:pPr>
              <a:lnSpc>
                <a:spcPct val="110000"/>
              </a:lnSpc>
            </a:pPr>
            <a:r>
              <a:rPr lang="zh-CN" altLang="en-US" sz="5400" b="1" spc="300" dirty="0">
                <a:solidFill>
                  <a:schemeClr val="bg1"/>
                </a:solidFill>
                <a:latin typeface="+mn-ea"/>
                <a:ea typeface="+mn-ea"/>
              </a:rPr>
              <a:t>第</a:t>
            </a:r>
            <a:r>
              <a:rPr lang="en-US" altLang="zh-CN" sz="5400" b="1" spc="300" dirty="0">
                <a:solidFill>
                  <a:schemeClr val="bg1"/>
                </a:solidFill>
                <a:latin typeface="+mn-ea"/>
                <a:ea typeface="+mn-ea"/>
              </a:rPr>
              <a:t>16</a:t>
            </a:r>
            <a:r>
              <a:rPr lang="zh-CN" altLang="en-US" sz="5400" b="1" spc="300" dirty="0">
                <a:solidFill>
                  <a:schemeClr val="bg1"/>
                </a:solidFill>
                <a:latin typeface="+mn-ea"/>
                <a:ea typeface="+mn-ea"/>
              </a:rPr>
              <a:t>章 </a:t>
            </a:r>
            <a:r>
              <a:rPr lang="en-US" altLang="zh-CN" sz="5400" b="1" spc="300" dirty="0">
                <a:solidFill>
                  <a:schemeClr val="bg1"/>
                </a:solidFill>
                <a:latin typeface="+mn-ea"/>
                <a:ea typeface="+mn-ea"/>
              </a:rPr>
              <a:t>Internet</a:t>
            </a:r>
            <a:r>
              <a:rPr lang="zh-CN" altLang="en-US" sz="5400" b="1" spc="300" dirty="0">
                <a:solidFill>
                  <a:schemeClr val="bg1"/>
                </a:solidFill>
                <a:latin typeface="+mn-ea"/>
                <a:ea typeface="+mn-ea"/>
              </a:rPr>
              <a:t>安全协议</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35CB7-DAFC-DB66-9832-CE5BBB00B4BF}"/>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典型方案</a:t>
            </a:r>
            <a:r>
              <a:rPr lang="zh-CN" altLang="en-US" dirty="0">
                <a:latin typeface="+mn-ea"/>
                <a:ea typeface="+mn-ea"/>
              </a:rPr>
              <a:t>：签名并加密</a:t>
            </a:r>
            <a:endParaRPr lang="zh-CN" altLang="en-US" dirty="0"/>
          </a:p>
        </p:txBody>
      </p:sp>
      <p:grpSp>
        <p:nvGrpSpPr>
          <p:cNvPr id="20" name="组合 19">
            <a:extLst>
              <a:ext uri="{FF2B5EF4-FFF2-40B4-BE49-F238E27FC236}">
                <a16:creationId xmlns:a16="http://schemas.microsoft.com/office/drawing/2014/main" id="{15E12BA5-A5FF-F2F0-21A6-3765E366A7B9}"/>
              </a:ext>
            </a:extLst>
          </p:cNvPr>
          <p:cNvGrpSpPr/>
          <p:nvPr/>
        </p:nvGrpSpPr>
        <p:grpSpPr>
          <a:xfrm>
            <a:off x="172159" y="2158795"/>
            <a:ext cx="4616451" cy="2817812"/>
            <a:chOff x="7397748" y="76211"/>
            <a:chExt cx="4616451" cy="2817812"/>
          </a:xfrm>
        </p:grpSpPr>
        <p:pic>
          <p:nvPicPr>
            <p:cNvPr id="4" name="Picture 3" descr="digital-env.jpg">
              <a:extLst>
                <a:ext uri="{FF2B5EF4-FFF2-40B4-BE49-F238E27FC236}">
                  <a16:creationId xmlns:a16="http://schemas.microsoft.com/office/drawing/2014/main" id="{948AD6D0-8861-D4FA-F060-9A551791D7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4774" y="76211"/>
              <a:ext cx="4289425"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4">
              <a:extLst>
                <a:ext uri="{FF2B5EF4-FFF2-40B4-BE49-F238E27FC236}">
                  <a16:creationId xmlns:a16="http://schemas.microsoft.com/office/drawing/2014/main" id="{920B6CAC-07D8-01A1-FC03-43151EF792AC}"/>
                </a:ext>
              </a:extLst>
            </p:cNvPr>
            <p:cNvSpPr>
              <a:spLocks noChangeArrowheads="1"/>
            </p:cNvSpPr>
            <p:nvPr/>
          </p:nvSpPr>
          <p:spPr bwMode="auto">
            <a:xfrm>
              <a:off x="7397748" y="793762"/>
              <a:ext cx="1473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① 消息做签名</a:t>
              </a:r>
            </a:p>
          </p:txBody>
        </p:sp>
        <p:sp>
          <p:nvSpPr>
            <p:cNvPr id="9" name="矩形 5">
              <a:extLst>
                <a:ext uri="{FF2B5EF4-FFF2-40B4-BE49-F238E27FC236}">
                  <a16:creationId xmlns:a16="http://schemas.microsoft.com/office/drawing/2014/main" id="{54A4EEA3-25D5-E32B-F4CD-5AB45E27CAB1}"/>
                </a:ext>
              </a:extLst>
            </p:cNvPr>
            <p:cNvSpPr>
              <a:spLocks noChangeArrowheads="1"/>
            </p:cNvSpPr>
            <p:nvPr/>
          </p:nvSpPr>
          <p:spPr bwMode="auto">
            <a:xfrm>
              <a:off x="8982073" y="1027123"/>
              <a:ext cx="1884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cs typeface="Arial" panose="020B0604020202020204" pitchFamily="34" charset="0"/>
                </a:rPr>
                <a:t>② 消息做对称加密</a:t>
              </a:r>
            </a:p>
          </p:txBody>
        </p:sp>
        <p:sp>
          <p:nvSpPr>
            <p:cNvPr id="10" name="矩形 6">
              <a:extLst>
                <a:ext uri="{FF2B5EF4-FFF2-40B4-BE49-F238E27FC236}">
                  <a16:creationId xmlns:a16="http://schemas.microsoft.com/office/drawing/2014/main" id="{0D8F6EAE-CF1D-FADA-C30B-8CFF44B05C00}"/>
                </a:ext>
              </a:extLst>
            </p:cNvPr>
            <p:cNvSpPr>
              <a:spLocks noChangeArrowheads="1"/>
            </p:cNvSpPr>
            <p:nvPr/>
          </p:nvSpPr>
          <p:spPr bwMode="auto">
            <a:xfrm>
              <a:off x="8121649" y="2000262"/>
              <a:ext cx="1677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③ 传递对称密钥</a:t>
              </a:r>
            </a:p>
          </p:txBody>
        </p:sp>
        <p:sp>
          <p:nvSpPr>
            <p:cNvPr id="11" name="矩形 7">
              <a:extLst>
                <a:ext uri="{FF2B5EF4-FFF2-40B4-BE49-F238E27FC236}">
                  <a16:creationId xmlns:a16="http://schemas.microsoft.com/office/drawing/2014/main" id="{0781EDC1-273D-4513-93C8-BB4C69B350B4}"/>
                </a:ext>
              </a:extLst>
            </p:cNvPr>
            <p:cNvSpPr>
              <a:spLocks noChangeArrowheads="1"/>
            </p:cNvSpPr>
            <p:nvPr/>
          </p:nvSpPr>
          <p:spPr bwMode="auto">
            <a:xfrm>
              <a:off x="9991724" y="2487623"/>
              <a:ext cx="16779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④ 数字信封打包</a:t>
              </a:r>
            </a:p>
          </p:txBody>
        </p:sp>
      </p:grpSp>
      <p:sp>
        <p:nvSpPr>
          <p:cNvPr id="3" name="文本框 2">
            <a:extLst>
              <a:ext uri="{FF2B5EF4-FFF2-40B4-BE49-F238E27FC236}">
                <a16:creationId xmlns:a16="http://schemas.microsoft.com/office/drawing/2014/main" id="{B978268F-44B2-E677-17C7-DEB4DE9A6D3C}"/>
              </a:ext>
            </a:extLst>
          </p:cNvPr>
          <p:cNvSpPr txBox="1"/>
          <p:nvPr/>
        </p:nvSpPr>
        <p:spPr>
          <a:xfrm>
            <a:off x="-23241" y="5077167"/>
            <a:ext cx="5024730" cy="369332"/>
          </a:xfrm>
          <a:prstGeom prst="rect">
            <a:avLst/>
          </a:prstGeom>
          <a:noFill/>
        </p:spPr>
        <p:txBody>
          <a:bodyPr wrap="square">
            <a:spAutoFit/>
          </a:bodyPr>
          <a:lstStyle/>
          <a:p>
            <a:pPr algn="ctr"/>
            <a:r>
              <a:rPr kumimoji="1" lang="en-US" altLang="zh-CN" b="1" dirty="0">
                <a:solidFill>
                  <a:schemeClr val="accent1"/>
                </a:solidFill>
                <a:latin typeface="Arial" panose="020B0604020202020204" pitchFamily="34" charset="0"/>
                <a:ea typeface="Heiti SC Light" charset="-122"/>
                <a:cs typeface="Arial" panose="020B0604020202020204" pitchFamily="34" charset="0"/>
              </a:rPr>
              <a:t>S/MIME</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的“签名</a:t>
            </a:r>
            <a:r>
              <a:rPr kumimoji="1" lang="en-US" altLang="zh-CN" b="1" dirty="0">
                <a:solidFill>
                  <a:schemeClr val="accent1"/>
                </a:solidFill>
                <a:latin typeface="Arial" panose="020B0604020202020204" pitchFamily="34" charset="0"/>
                <a:ea typeface="Heiti SC Light" charset="-122"/>
                <a:cs typeface="Arial" panose="020B0604020202020204" pitchFamily="34" charset="0"/>
              </a:rPr>
              <a:t>&amp;</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加密”数据流图</a:t>
            </a:r>
          </a:p>
        </p:txBody>
      </p:sp>
      <p:grpSp>
        <p:nvGrpSpPr>
          <p:cNvPr id="19" name="组合 18">
            <a:extLst>
              <a:ext uri="{FF2B5EF4-FFF2-40B4-BE49-F238E27FC236}">
                <a16:creationId xmlns:a16="http://schemas.microsoft.com/office/drawing/2014/main" id="{41B32CA0-B959-0AAF-5437-C35101AED91B}"/>
              </a:ext>
            </a:extLst>
          </p:cNvPr>
          <p:cNvGrpSpPr/>
          <p:nvPr/>
        </p:nvGrpSpPr>
        <p:grpSpPr>
          <a:xfrm>
            <a:off x="5051733" y="1562285"/>
            <a:ext cx="7211080" cy="3477755"/>
            <a:chOff x="88900" y="2507717"/>
            <a:chExt cx="7722235" cy="3724275"/>
          </a:xfrm>
        </p:grpSpPr>
        <p:pic>
          <p:nvPicPr>
            <p:cNvPr id="5" name="Picture 4">
              <a:extLst>
                <a:ext uri="{FF2B5EF4-FFF2-40B4-BE49-F238E27FC236}">
                  <a16:creationId xmlns:a16="http://schemas.microsoft.com/office/drawing/2014/main" id="{D339561B-2748-936F-ACD6-E5B6ED8E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2" t="13898" r="9531" b="32195"/>
            <a:stretch>
              <a:fillRect/>
            </a:stretch>
          </p:blipFill>
          <p:spPr bwMode="auto">
            <a:xfrm>
              <a:off x="88900" y="2507717"/>
              <a:ext cx="74469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9">
              <a:extLst>
                <a:ext uri="{FF2B5EF4-FFF2-40B4-BE49-F238E27FC236}">
                  <a16:creationId xmlns:a16="http://schemas.microsoft.com/office/drawing/2014/main" id="{A51EF948-23CB-79F5-0B49-9F5FD7865EBC}"/>
                </a:ext>
              </a:extLst>
            </p:cNvPr>
            <p:cNvSpPr>
              <a:spLocks noChangeArrowheads="1"/>
            </p:cNvSpPr>
            <p:nvPr/>
          </p:nvSpPr>
          <p:spPr bwMode="auto">
            <a:xfrm>
              <a:off x="1281113" y="4031717"/>
              <a:ext cx="390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①</a:t>
              </a:r>
            </a:p>
          </p:txBody>
        </p:sp>
        <p:sp>
          <p:nvSpPr>
            <p:cNvPr id="13" name="矩形 10">
              <a:extLst>
                <a:ext uri="{FF2B5EF4-FFF2-40B4-BE49-F238E27FC236}">
                  <a16:creationId xmlns:a16="http://schemas.microsoft.com/office/drawing/2014/main" id="{D3C6420F-419B-AEEC-927A-D9DBA48F36ED}"/>
                </a:ext>
              </a:extLst>
            </p:cNvPr>
            <p:cNvSpPr>
              <a:spLocks noChangeArrowheads="1"/>
            </p:cNvSpPr>
            <p:nvPr/>
          </p:nvSpPr>
          <p:spPr bwMode="auto">
            <a:xfrm>
              <a:off x="2819400" y="4031717"/>
              <a:ext cx="390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②</a:t>
              </a:r>
            </a:p>
          </p:txBody>
        </p:sp>
        <p:sp>
          <p:nvSpPr>
            <p:cNvPr id="14" name="矩形 11">
              <a:extLst>
                <a:ext uri="{FF2B5EF4-FFF2-40B4-BE49-F238E27FC236}">
                  <a16:creationId xmlns:a16="http://schemas.microsoft.com/office/drawing/2014/main" id="{25387DB3-D4CB-010B-3AA5-8028E5664559}"/>
                </a:ext>
              </a:extLst>
            </p:cNvPr>
            <p:cNvSpPr>
              <a:spLocks noChangeArrowheads="1"/>
            </p:cNvSpPr>
            <p:nvPr/>
          </p:nvSpPr>
          <p:spPr bwMode="auto">
            <a:xfrm>
              <a:off x="4352924" y="4031717"/>
              <a:ext cx="388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cs typeface="Arial" panose="020B0604020202020204" pitchFamily="34" charset="0"/>
                </a:rPr>
                <a:t>③</a:t>
              </a:r>
            </a:p>
          </p:txBody>
        </p:sp>
        <p:sp>
          <p:nvSpPr>
            <p:cNvPr id="15" name="矩形 12">
              <a:extLst>
                <a:ext uri="{FF2B5EF4-FFF2-40B4-BE49-F238E27FC236}">
                  <a16:creationId xmlns:a16="http://schemas.microsoft.com/office/drawing/2014/main" id="{A1EBD864-AACA-956C-A6E2-89DACFC7D04A}"/>
                </a:ext>
              </a:extLst>
            </p:cNvPr>
            <p:cNvSpPr>
              <a:spLocks noChangeArrowheads="1"/>
            </p:cNvSpPr>
            <p:nvPr/>
          </p:nvSpPr>
          <p:spPr bwMode="auto">
            <a:xfrm>
              <a:off x="1823719" y="4993742"/>
              <a:ext cx="88011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cs typeface="Arial" panose="020B0604020202020204" pitchFamily="34" charset="0"/>
                </a:rPr>
                <a:t>签名值</a:t>
              </a:r>
            </a:p>
          </p:txBody>
        </p:sp>
        <p:sp>
          <p:nvSpPr>
            <p:cNvPr id="16" name="矩形 13">
              <a:extLst>
                <a:ext uri="{FF2B5EF4-FFF2-40B4-BE49-F238E27FC236}">
                  <a16:creationId xmlns:a16="http://schemas.microsoft.com/office/drawing/2014/main" id="{EE1EC75A-BA47-1D83-2C97-641149CE8876}"/>
                </a:ext>
              </a:extLst>
            </p:cNvPr>
            <p:cNvSpPr>
              <a:spLocks noChangeArrowheads="1"/>
            </p:cNvSpPr>
            <p:nvPr/>
          </p:nvSpPr>
          <p:spPr bwMode="auto">
            <a:xfrm>
              <a:off x="4368164" y="3553878"/>
              <a:ext cx="200469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cs typeface="Arial" panose="020B0604020202020204" pitchFamily="34" charset="0"/>
                </a:rPr>
                <a:t>被加密的会话密钥</a:t>
              </a:r>
            </a:p>
          </p:txBody>
        </p:sp>
        <p:sp>
          <p:nvSpPr>
            <p:cNvPr id="17" name="矩形 14">
              <a:extLst>
                <a:ext uri="{FF2B5EF4-FFF2-40B4-BE49-F238E27FC236}">
                  <a16:creationId xmlns:a16="http://schemas.microsoft.com/office/drawing/2014/main" id="{779C5C96-5A2C-186A-4C7B-F071007C94C3}"/>
                </a:ext>
              </a:extLst>
            </p:cNvPr>
            <p:cNvSpPr>
              <a:spLocks noChangeArrowheads="1"/>
            </p:cNvSpPr>
            <p:nvPr/>
          </p:nvSpPr>
          <p:spPr bwMode="auto">
            <a:xfrm>
              <a:off x="3028712" y="5154078"/>
              <a:ext cx="1576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cs typeface="Arial" panose="020B0604020202020204" pitchFamily="34" charset="0"/>
                </a:rPr>
                <a:t>被加密的消息</a:t>
              </a:r>
            </a:p>
          </p:txBody>
        </p:sp>
        <p:sp>
          <p:nvSpPr>
            <p:cNvPr id="18" name="矩形 16">
              <a:extLst>
                <a:ext uri="{FF2B5EF4-FFF2-40B4-BE49-F238E27FC236}">
                  <a16:creationId xmlns:a16="http://schemas.microsoft.com/office/drawing/2014/main" id="{9583BB83-B152-DA8C-3C60-E07238FFE113}"/>
                </a:ext>
              </a:extLst>
            </p:cNvPr>
            <p:cNvSpPr>
              <a:spLocks noChangeArrowheads="1"/>
            </p:cNvSpPr>
            <p:nvPr/>
          </p:nvSpPr>
          <p:spPr bwMode="auto">
            <a:xfrm>
              <a:off x="5911215" y="3012542"/>
              <a:ext cx="189992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cs typeface="Arial" panose="020B0604020202020204" pitchFamily="34" charset="0"/>
                </a:rPr>
                <a:t>编码后的数据包</a:t>
              </a:r>
            </a:p>
          </p:txBody>
        </p:sp>
      </p:grpSp>
      <p:sp>
        <p:nvSpPr>
          <p:cNvPr id="22" name="文本框 21">
            <a:extLst>
              <a:ext uri="{FF2B5EF4-FFF2-40B4-BE49-F238E27FC236}">
                <a16:creationId xmlns:a16="http://schemas.microsoft.com/office/drawing/2014/main" id="{E97E11F6-512F-3241-EA30-A312125BD542}"/>
              </a:ext>
            </a:extLst>
          </p:cNvPr>
          <p:cNvSpPr txBox="1"/>
          <p:nvPr/>
        </p:nvSpPr>
        <p:spPr>
          <a:xfrm>
            <a:off x="6046071" y="5077167"/>
            <a:ext cx="5329662" cy="369332"/>
          </a:xfrm>
          <a:prstGeom prst="rect">
            <a:avLst/>
          </a:prstGeom>
          <a:noFill/>
        </p:spPr>
        <p:txBody>
          <a:bodyPr wrap="square">
            <a:spAutoFit/>
          </a:bodyPr>
          <a:lstStyle/>
          <a:p>
            <a:pPr algn="ctr"/>
            <a:r>
              <a:rPr kumimoji="1" lang="en-US" altLang="zh-CN" b="1" dirty="0">
                <a:solidFill>
                  <a:schemeClr val="accent1"/>
                </a:solidFill>
                <a:latin typeface="Arial" panose="020B0604020202020204" pitchFamily="34" charset="0"/>
                <a:ea typeface="Heiti SC Light" charset="-122"/>
                <a:cs typeface="Arial" panose="020B0604020202020204" pitchFamily="34" charset="0"/>
              </a:rPr>
              <a:t>S/MIME</a:t>
            </a:r>
            <a:r>
              <a:rPr kumimoji="1" lang="zh-CN" altLang="en-US" b="1" dirty="0">
                <a:solidFill>
                  <a:schemeClr val="accent1"/>
                </a:solidFill>
                <a:latin typeface="Arial" panose="020B0604020202020204" pitchFamily="34" charset="0"/>
                <a:ea typeface="Heiti SC Light" charset="-122"/>
                <a:cs typeface="Arial" panose="020B0604020202020204" pitchFamily="34" charset="0"/>
              </a:rPr>
              <a:t>“先签名后加密”方案步骤示意图</a:t>
            </a:r>
          </a:p>
        </p:txBody>
      </p:sp>
    </p:spTree>
    <p:extLst>
      <p:ext uri="{BB962C8B-B14F-4D97-AF65-F5344CB8AC3E}">
        <p14:creationId xmlns:p14="http://schemas.microsoft.com/office/powerpoint/2010/main" val="108300953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S/MIME</a:t>
            </a:r>
            <a:r>
              <a:rPr lang="zh-CN" altLang="en-US" dirty="0"/>
              <a:t>支持的四种方案</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41337" y="1041757"/>
            <a:ext cx="11065644" cy="501675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方案</a:t>
            </a:r>
            <a:r>
              <a:rPr lang="en-US" altLang="zh-CN" sz="2000" dirty="0">
                <a:latin typeface="+mn-ea"/>
                <a:ea typeface="+mn-ea"/>
              </a:rPr>
              <a:t>1</a:t>
            </a:r>
            <a:r>
              <a:rPr lang="zh-CN" altLang="en-US" sz="2000" dirty="0">
                <a:latin typeface="+mn-ea"/>
                <a:ea typeface="+mn-ea"/>
              </a:rPr>
              <a:t>：封装数据（</a:t>
            </a:r>
            <a:r>
              <a:rPr lang="en-US" altLang="zh-CN" sz="2000" dirty="0">
                <a:latin typeface="+mn-ea"/>
                <a:ea typeface="+mn-ea"/>
              </a:rPr>
              <a:t>Enveloped data</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将对称加密后的密文、解密用的对称密钥（也已被接收方的公钥加密）等信息封装到一起</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本质上就是一个“</a:t>
            </a:r>
            <a:r>
              <a:rPr lang="zh-CN" altLang="en-US" sz="2000" b="1" dirty="0">
                <a:solidFill>
                  <a:srgbClr val="C00000"/>
                </a:solidFill>
                <a:latin typeface="+mn-ea"/>
                <a:ea typeface="+mn-ea"/>
              </a:rPr>
              <a:t>数字信封</a:t>
            </a:r>
            <a:r>
              <a:rPr lang="zh-CN" altLang="en-US" sz="2000" dirty="0">
                <a:latin typeface="+mn-ea"/>
                <a:ea typeface="+mn-ea"/>
              </a:rPr>
              <a:t>”</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方案</a:t>
            </a:r>
            <a:r>
              <a:rPr lang="en-US" altLang="zh-CN" sz="2000" dirty="0">
                <a:latin typeface="+mn-ea"/>
                <a:ea typeface="+mn-ea"/>
              </a:rPr>
              <a:t>2</a:t>
            </a:r>
            <a:r>
              <a:rPr lang="zh-CN" altLang="en-US" sz="2000" dirty="0">
                <a:latin typeface="+mn-ea"/>
                <a:ea typeface="+mn-ea"/>
              </a:rPr>
              <a:t>：签名数据（</a:t>
            </a:r>
            <a:r>
              <a:rPr lang="en-US" altLang="zh-CN" sz="2000" dirty="0">
                <a:latin typeface="+mn-ea"/>
                <a:ea typeface="+mn-ea"/>
              </a:rPr>
              <a:t>Signed data</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将消息进行</a:t>
            </a:r>
            <a:r>
              <a:rPr lang="zh-CN" altLang="en-US" sz="2000" b="1" dirty="0">
                <a:solidFill>
                  <a:srgbClr val="C00000"/>
                </a:solidFill>
                <a:latin typeface="+mn-ea"/>
                <a:ea typeface="+mn-ea"/>
              </a:rPr>
              <a:t>哈希、并签名</a:t>
            </a:r>
            <a:r>
              <a:rPr lang="zh-CN" altLang="en-US" sz="2000" dirty="0">
                <a:latin typeface="+mn-ea"/>
                <a:ea typeface="+mn-ea"/>
              </a:rPr>
              <a:t>，随后将消息和签名值进行</a:t>
            </a:r>
            <a:r>
              <a:rPr lang="en-US" altLang="zh-CN" sz="2000" dirty="0">
                <a:latin typeface="+mn-ea"/>
                <a:ea typeface="+mn-ea"/>
              </a:rPr>
              <a:t>Base64</a:t>
            </a:r>
            <a:r>
              <a:rPr lang="zh-CN" altLang="en-US" sz="2000" b="1" dirty="0">
                <a:solidFill>
                  <a:srgbClr val="C00000"/>
                </a:solidFill>
                <a:latin typeface="+mn-ea"/>
                <a:ea typeface="+mn-ea"/>
              </a:rPr>
              <a:t>编码</a:t>
            </a:r>
            <a:r>
              <a:rPr lang="zh-CN" altLang="en-US" sz="2000" dirty="0">
                <a:latin typeface="+mn-ea"/>
                <a:ea typeface="+mn-ea"/>
              </a:rPr>
              <a:t>后发出</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只能被具有</a:t>
            </a:r>
            <a:r>
              <a:rPr lang="en-US" altLang="zh-CN" sz="2000" dirty="0">
                <a:latin typeface="+mn-ea"/>
                <a:ea typeface="+mn-ea"/>
              </a:rPr>
              <a:t>S/MIME</a:t>
            </a:r>
            <a:r>
              <a:rPr lang="zh-CN" altLang="en-US" sz="2000" dirty="0">
                <a:latin typeface="+mn-ea"/>
                <a:ea typeface="+mn-ea"/>
              </a:rPr>
              <a:t>功能的接收方处理</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方案</a:t>
            </a:r>
            <a:r>
              <a:rPr lang="en-US" altLang="zh-CN" sz="2000" dirty="0">
                <a:latin typeface="+mn-ea"/>
                <a:ea typeface="+mn-ea"/>
              </a:rPr>
              <a:t>3</a:t>
            </a:r>
            <a:r>
              <a:rPr lang="zh-CN" altLang="en-US" sz="2000" dirty="0">
                <a:latin typeface="+mn-ea"/>
                <a:ea typeface="+mn-ea"/>
              </a:rPr>
              <a:t>：透明签名数据（</a:t>
            </a:r>
            <a:r>
              <a:rPr lang="en-US" altLang="zh-CN" sz="2000" dirty="0">
                <a:latin typeface="+mn-ea"/>
                <a:ea typeface="+mn-ea"/>
              </a:rPr>
              <a:t>Clear-signed data</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将消息先后进行</a:t>
            </a:r>
            <a:r>
              <a:rPr lang="zh-CN" altLang="en-US" sz="2000" b="1" dirty="0">
                <a:solidFill>
                  <a:srgbClr val="C00000"/>
                </a:solidFill>
                <a:latin typeface="+mn-ea"/>
                <a:ea typeface="+mn-ea"/>
              </a:rPr>
              <a:t>哈希、签名、编码</a:t>
            </a:r>
            <a:r>
              <a:rPr lang="zh-CN" altLang="en-US" sz="2000" dirty="0">
                <a:latin typeface="+mn-ea"/>
                <a:ea typeface="+mn-ea"/>
              </a:rPr>
              <a:t>，随后与原始明文消息一起发出</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没有</a:t>
            </a:r>
            <a:r>
              <a:rPr lang="en-US" altLang="zh-CN" sz="2000" dirty="0">
                <a:latin typeface="+mn-ea"/>
                <a:ea typeface="+mn-ea"/>
              </a:rPr>
              <a:t>S/MIME</a:t>
            </a:r>
            <a:r>
              <a:rPr lang="zh-CN" altLang="en-US" sz="2000" dirty="0">
                <a:latin typeface="+mn-ea"/>
                <a:ea typeface="+mn-ea"/>
              </a:rPr>
              <a:t>功能的接收方无法验证签名，但可以看到消息内容</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方案</a:t>
            </a:r>
            <a:r>
              <a:rPr lang="en-US" altLang="zh-CN" sz="2000" dirty="0">
                <a:latin typeface="+mn-ea"/>
                <a:ea typeface="+mn-ea"/>
              </a:rPr>
              <a:t>4</a:t>
            </a:r>
            <a:r>
              <a:rPr lang="zh-CN" altLang="en-US" sz="2000" dirty="0">
                <a:latin typeface="+mn-ea"/>
                <a:ea typeface="+mn-ea"/>
              </a:rPr>
              <a:t>：签名并封装数据（</a:t>
            </a:r>
            <a:r>
              <a:rPr lang="en-US" altLang="zh-CN" sz="2000" dirty="0">
                <a:latin typeface="+mn-ea"/>
                <a:ea typeface="+mn-ea"/>
              </a:rPr>
              <a:t>Signed &amp; enveloped data</a:t>
            </a:r>
            <a:r>
              <a:rPr lang="zh-CN" altLang="en-US" sz="2000" dirty="0">
                <a:latin typeface="+mn-ea"/>
                <a:ea typeface="+mn-ea"/>
              </a:rPr>
              <a:t>）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可以</a:t>
            </a:r>
            <a:r>
              <a:rPr lang="zh-CN" altLang="en-US" sz="2000" b="1" dirty="0">
                <a:solidFill>
                  <a:srgbClr val="C00000"/>
                </a:solidFill>
                <a:latin typeface="+mn-ea"/>
                <a:ea typeface="+mn-ea"/>
              </a:rPr>
              <a:t>先加密后签名</a:t>
            </a:r>
            <a:r>
              <a:rPr lang="zh-CN" altLang="en-US" sz="2000" dirty="0">
                <a:latin typeface="+mn-ea"/>
                <a:ea typeface="+mn-ea"/>
              </a:rPr>
              <a:t>，也可以</a:t>
            </a:r>
            <a:r>
              <a:rPr lang="zh-CN" altLang="en-US" sz="2000" b="1" dirty="0">
                <a:solidFill>
                  <a:srgbClr val="C00000"/>
                </a:solidFill>
                <a:latin typeface="+mn-ea"/>
                <a:ea typeface="+mn-ea"/>
              </a:rPr>
              <a:t>先签名后加密</a:t>
            </a:r>
            <a:r>
              <a:rPr lang="zh-CN" altLang="en-US" sz="2000" dirty="0">
                <a:latin typeface="+mn-ea"/>
                <a:ea typeface="+mn-ea"/>
              </a:rPr>
              <a:t>；总之，可灵活多次地嵌套、反复执行</a:t>
            </a:r>
          </a:p>
        </p:txBody>
      </p:sp>
    </p:spTree>
    <p:extLst>
      <p:ext uri="{BB962C8B-B14F-4D97-AF65-F5344CB8AC3E}">
        <p14:creationId xmlns:p14="http://schemas.microsoft.com/office/powerpoint/2010/main" val="23278879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E947F-D962-FAA3-F120-988AEE4D3BE5}"/>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邮件示例</a:t>
            </a:r>
            <a:endParaRPr lang="zh-CN" altLang="en-US" dirty="0"/>
          </a:p>
        </p:txBody>
      </p:sp>
      <p:pic>
        <p:nvPicPr>
          <p:cNvPr id="8" name="图片 7">
            <a:extLst>
              <a:ext uri="{FF2B5EF4-FFF2-40B4-BE49-F238E27FC236}">
                <a16:creationId xmlns:a16="http://schemas.microsoft.com/office/drawing/2014/main" id="{99E8EFC0-743D-9880-A2C8-B7BE4921DF75}"/>
              </a:ext>
            </a:extLst>
          </p:cNvPr>
          <p:cNvPicPr>
            <a:picLocks noChangeAspect="1"/>
          </p:cNvPicPr>
          <p:nvPr/>
        </p:nvPicPr>
        <p:blipFill>
          <a:blip r:embed="rId2"/>
          <a:stretch>
            <a:fillRect/>
          </a:stretch>
        </p:blipFill>
        <p:spPr>
          <a:xfrm>
            <a:off x="8431842" y="1299862"/>
            <a:ext cx="3315248" cy="4258277"/>
          </a:xfrm>
          <a:prstGeom prst="rect">
            <a:avLst/>
          </a:prstGeom>
        </p:spPr>
      </p:pic>
      <p:pic>
        <p:nvPicPr>
          <p:cNvPr id="10" name="图片 9">
            <a:extLst>
              <a:ext uri="{FF2B5EF4-FFF2-40B4-BE49-F238E27FC236}">
                <a16:creationId xmlns:a16="http://schemas.microsoft.com/office/drawing/2014/main" id="{2DBB865B-7B91-0B05-C139-06F07573EF4B}"/>
              </a:ext>
            </a:extLst>
          </p:cNvPr>
          <p:cNvPicPr>
            <a:picLocks noChangeAspect="1"/>
          </p:cNvPicPr>
          <p:nvPr/>
        </p:nvPicPr>
        <p:blipFill>
          <a:blip r:embed="rId3"/>
          <a:stretch>
            <a:fillRect/>
          </a:stretch>
        </p:blipFill>
        <p:spPr>
          <a:xfrm>
            <a:off x="457688" y="868625"/>
            <a:ext cx="3651707" cy="2303808"/>
          </a:xfrm>
          <a:prstGeom prst="rect">
            <a:avLst/>
          </a:prstGeom>
        </p:spPr>
      </p:pic>
      <p:sp>
        <p:nvSpPr>
          <p:cNvPr id="15" name="文本框 14">
            <a:extLst>
              <a:ext uri="{FF2B5EF4-FFF2-40B4-BE49-F238E27FC236}">
                <a16:creationId xmlns:a16="http://schemas.microsoft.com/office/drawing/2014/main" id="{E28840FE-AA3C-80D9-669F-4F66B9693984}"/>
              </a:ext>
            </a:extLst>
          </p:cNvPr>
          <p:cNvSpPr txBox="1"/>
          <p:nvPr/>
        </p:nvSpPr>
        <p:spPr>
          <a:xfrm>
            <a:off x="457200" y="6341313"/>
            <a:ext cx="11289890" cy="400110"/>
          </a:xfrm>
          <a:prstGeom prst="rect">
            <a:avLst/>
          </a:prstGeom>
          <a:solidFill>
            <a:schemeClr val="bg1"/>
          </a:solidFill>
        </p:spPr>
        <p:txBody>
          <a:bodyPr wrap="square">
            <a:spAutoFit/>
          </a:bodyPr>
          <a:lstStyle/>
          <a:p>
            <a:pPr algn="ctr"/>
            <a:r>
              <a:rPr lang="zh-CN" altLang="en-US" sz="2000" b="1" dirty="0">
                <a:solidFill>
                  <a:schemeClr val="accent1"/>
                </a:solidFill>
                <a:latin typeface="+mn-ea"/>
                <a:ea typeface="+mn-ea"/>
              </a:rPr>
              <a:t>出处：</a:t>
            </a:r>
            <a:r>
              <a:rPr lang="en-US" altLang="zh-CN" sz="2000" b="1" dirty="0">
                <a:solidFill>
                  <a:schemeClr val="accent1"/>
                </a:solidFill>
                <a:latin typeface="+mn-ea"/>
                <a:ea typeface="+mn-ea"/>
              </a:rPr>
              <a:t>https://www.heinzi.at/texte/smime.pdf</a:t>
            </a:r>
          </a:p>
        </p:txBody>
      </p:sp>
      <p:pic>
        <p:nvPicPr>
          <p:cNvPr id="7" name="图片 6">
            <a:extLst>
              <a:ext uri="{FF2B5EF4-FFF2-40B4-BE49-F238E27FC236}">
                <a16:creationId xmlns:a16="http://schemas.microsoft.com/office/drawing/2014/main" id="{E51F2167-D9AD-50D4-B4B9-823CBC5214B3}"/>
              </a:ext>
            </a:extLst>
          </p:cNvPr>
          <p:cNvPicPr>
            <a:picLocks noChangeAspect="1"/>
          </p:cNvPicPr>
          <p:nvPr/>
        </p:nvPicPr>
        <p:blipFill>
          <a:blip r:embed="rId4"/>
          <a:stretch>
            <a:fillRect/>
          </a:stretch>
        </p:blipFill>
        <p:spPr>
          <a:xfrm>
            <a:off x="431564" y="3262614"/>
            <a:ext cx="3866182" cy="2830832"/>
          </a:xfrm>
          <a:prstGeom prst="rect">
            <a:avLst/>
          </a:prstGeom>
        </p:spPr>
      </p:pic>
      <p:grpSp>
        <p:nvGrpSpPr>
          <p:cNvPr id="9" name="组合 8">
            <a:extLst>
              <a:ext uri="{FF2B5EF4-FFF2-40B4-BE49-F238E27FC236}">
                <a16:creationId xmlns:a16="http://schemas.microsoft.com/office/drawing/2014/main" id="{DE3D1A3B-EB8F-FE52-0FA3-B77BFAA981F1}"/>
              </a:ext>
            </a:extLst>
          </p:cNvPr>
          <p:cNvGrpSpPr/>
          <p:nvPr/>
        </p:nvGrpSpPr>
        <p:grpSpPr>
          <a:xfrm>
            <a:off x="4197968" y="1836590"/>
            <a:ext cx="4059570" cy="3072866"/>
            <a:chOff x="4146350" y="1836590"/>
            <a:chExt cx="4059570" cy="3072866"/>
          </a:xfrm>
        </p:grpSpPr>
        <p:pic>
          <p:nvPicPr>
            <p:cNvPr id="4" name="图片 3">
              <a:extLst>
                <a:ext uri="{FF2B5EF4-FFF2-40B4-BE49-F238E27FC236}">
                  <a16:creationId xmlns:a16="http://schemas.microsoft.com/office/drawing/2014/main" id="{5D2FA3DC-3B76-B04F-94B2-DFBF4C5E513D}"/>
                </a:ext>
              </a:extLst>
            </p:cNvPr>
            <p:cNvPicPr>
              <a:picLocks noChangeAspect="1"/>
            </p:cNvPicPr>
            <p:nvPr/>
          </p:nvPicPr>
          <p:blipFill>
            <a:blip r:embed="rId5"/>
            <a:stretch>
              <a:fillRect/>
            </a:stretch>
          </p:blipFill>
          <p:spPr>
            <a:xfrm>
              <a:off x="4146350" y="1836590"/>
              <a:ext cx="3928795" cy="2154038"/>
            </a:xfrm>
            <a:prstGeom prst="rect">
              <a:avLst/>
            </a:prstGeom>
          </p:spPr>
        </p:pic>
        <p:pic>
          <p:nvPicPr>
            <p:cNvPr id="6" name="图片 5">
              <a:extLst>
                <a:ext uri="{FF2B5EF4-FFF2-40B4-BE49-F238E27FC236}">
                  <a16:creationId xmlns:a16="http://schemas.microsoft.com/office/drawing/2014/main" id="{0D83C8CA-37D2-09EF-A250-1AEF155784CD}"/>
                </a:ext>
              </a:extLst>
            </p:cNvPr>
            <p:cNvPicPr>
              <a:picLocks noChangeAspect="1"/>
            </p:cNvPicPr>
            <p:nvPr/>
          </p:nvPicPr>
          <p:blipFill>
            <a:blip r:embed="rId6"/>
            <a:stretch>
              <a:fillRect/>
            </a:stretch>
          </p:blipFill>
          <p:spPr>
            <a:xfrm>
              <a:off x="4148311" y="3871797"/>
              <a:ext cx="4057609" cy="1037659"/>
            </a:xfrm>
            <a:prstGeom prst="rect">
              <a:avLst/>
            </a:prstGeom>
          </p:spPr>
        </p:pic>
      </p:grpSp>
    </p:spTree>
    <p:extLst>
      <p:ext uri="{BB962C8B-B14F-4D97-AF65-F5344CB8AC3E}">
        <p14:creationId xmlns:p14="http://schemas.microsoft.com/office/powerpoint/2010/main" val="228841634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D05D4-95A2-7B95-66F5-E9A6D70EC7B8}"/>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邮件示例</a:t>
            </a:r>
            <a:endParaRPr lang="zh-CN" altLang="en-US" dirty="0"/>
          </a:p>
        </p:txBody>
      </p:sp>
      <p:pic>
        <p:nvPicPr>
          <p:cNvPr id="5" name="图片 4">
            <a:extLst>
              <a:ext uri="{FF2B5EF4-FFF2-40B4-BE49-F238E27FC236}">
                <a16:creationId xmlns:a16="http://schemas.microsoft.com/office/drawing/2014/main" id="{3B5CB31B-33E1-43E6-8195-C5A40E965B35}"/>
              </a:ext>
            </a:extLst>
          </p:cNvPr>
          <p:cNvPicPr>
            <a:picLocks noChangeAspect="1"/>
          </p:cNvPicPr>
          <p:nvPr/>
        </p:nvPicPr>
        <p:blipFill>
          <a:blip r:embed="rId2"/>
          <a:stretch>
            <a:fillRect/>
          </a:stretch>
        </p:blipFill>
        <p:spPr>
          <a:xfrm>
            <a:off x="7223004" y="971875"/>
            <a:ext cx="4263625" cy="5148528"/>
          </a:xfrm>
          <a:prstGeom prst="rect">
            <a:avLst/>
          </a:prstGeom>
          <a:ln>
            <a:solidFill>
              <a:schemeClr val="tx1"/>
            </a:solidFill>
          </a:ln>
        </p:spPr>
      </p:pic>
      <p:pic>
        <p:nvPicPr>
          <p:cNvPr id="7" name="图片 6">
            <a:extLst>
              <a:ext uri="{FF2B5EF4-FFF2-40B4-BE49-F238E27FC236}">
                <a16:creationId xmlns:a16="http://schemas.microsoft.com/office/drawing/2014/main" id="{83C5DE8F-7368-4087-19F8-E6466682DA6B}"/>
              </a:ext>
            </a:extLst>
          </p:cNvPr>
          <p:cNvPicPr>
            <a:picLocks noChangeAspect="1"/>
          </p:cNvPicPr>
          <p:nvPr/>
        </p:nvPicPr>
        <p:blipFill>
          <a:blip r:embed="rId3"/>
          <a:stretch>
            <a:fillRect/>
          </a:stretch>
        </p:blipFill>
        <p:spPr>
          <a:xfrm>
            <a:off x="819672" y="1535680"/>
            <a:ext cx="5328512" cy="3719904"/>
          </a:xfrm>
          <a:prstGeom prst="rect">
            <a:avLst/>
          </a:prstGeom>
          <a:ln>
            <a:solidFill>
              <a:schemeClr val="tx1"/>
            </a:solidFill>
          </a:ln>
        </p:spPr>
      </p:pic>
    </p:spTree>
    <p:extLst>
      <p:ext uri="{BB962C8B-B14F-4D97-AF65-F5344CB8AC3E}">
        <p14:creationId xmlns:p14="http://schemas.microsoft.com/office/powerpoint/2010/main" val="382740675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S/MIME</a:t>
            </a:r>
            <a:r>
              <a:rPr lang="zh-CN" altLang="en-US" dirty="0"/>
              <a:t>使用的密码算法</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41337" y="1382285"/>
            <a:ext cx="11065644" cy="4093428"/>
          </a:xfrm>
          <a:prstGeom prst="rect">
            <a:avLst/>
          </a:prstGeom>
          <a:noFill/>
        </p:spPr>
        <p:txBody>
          <a:bodyPr wrap="square" rtlCol="0">
            <a:spAutoFit/>
          </a:bodyPr>
          <a:lstStyle/>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数字签名</a:t>
            </a:r>
            <a:r>
              <a:rPr lang="en-US" altLang="zh-CN" sz="2000" dirty="0">
                <a:latin typeface="+mn-ea"/>
                <a:ea typeface="+mn-ea"/>
              </a:rPr>
              <a:t>: DSS &amp; RSA</a:t>
            </a:r>
          </a:p>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哈希函数</a:t>
            </a:r>
            <a:r>
              <a:rPr lang="en-US" altLang="zh-CN" sz="2000" dirty="0">
                <a:latin typeface="+mn-ea"/>
                <a:ea typeface="+mn-ea"/>
              </a:rPr>
              <a:t>: SHA-1 &amp; MD5</a:t>
            </a:r>
          </a:p>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加密会话密钥</a:t>
            </a:r>
            <a:r>
              <a:rPr lang="en-US" altLang="zh-CN" sz="2000" dirty="0">
                <a:latin typeface="+mn-ea"/>
                <a:ea typeface="+mn-ea"/>
              </a:rPr>
              <a:t>: </a:t>
            </a:r>
            <a:r>
              <a:rPr lang="en-US" altLang="zh-CN" sz="2000" dirty="0" err="1">
                <a:latin typeface="+mn-ea"/>
                <a:ea typeface="+mn-ea"/>
              </a:rPr>
              <a:t>ElGamal</a:t>
            </a:r>
            <a:r>
              <a:rPr lang="en-US" altLang="zh-CN" sz="2000" dirty="0">
                <a:latin typeface="+mn-ea"/>
                <a:ea typeface="+mn-ea"/>
              </a:rPr>
              <a:t> &amp; RSA</a:t>
            </a:r>
          </a:p>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加密消息</a:t>
            </a:r>
            <a:r>
              <a:rPr lang="en-US" altLang="zh-CN" sz="2000" dirty="0">
                <a:latin typeface="+mn-ea"/>
                <a:ea typeface="+mn-ea"/>
              </a:rPr>
              <a:t>: AES, 3DES, </a:t>
            </a:r>
            <a:r>
              <a:rPr lang="en-US" altLang="zh-CN" sz="2000" dirty="0" err="1">
                <a:latin typeface="+mn-ea"/>
                <a:ea typeface="+mn-ea"/>
              </a:rPr>
              <a:t>etc</a:t>
            </a:r>
            <a:endParaRPr lang="en-US" altLang="zh-CN" sz="2000" dirty="0">
              <a:latin typeface="+mn-ea"/>
              <a:ea typeface="+mn-ea"/>
            </a:endParaRPr>
          </a:p>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消息认证码</a:t>
            </a:r>
            <a:r>
              <a:rPr lang="en-US" altLang="zh-CN" sz="2000" dirty="0">
                <a:latin typeface="+mn-ea"/>
                <a:ea typeface="+mn-ea"/>
              </a:rPr>
              <a:t>: HMAC with SHA-1</a:t>
            </a:r>
          </a:p>
          <a:p>
            <a:pPr marL="342900"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将二进制编码映射到可打印</a:t>
            </a:r>
            <a:r>
              <a:rPr lang="en-US" altLang="zh-CN" sz="2000" dirty="0">
                <a:latin typeface="+mn-ea"/>
                <a:ea typeface="+mn-ea"/>
              </a:rPr>
              <a:t>ASCII</a:t>
            </a:r>
            <a:r>
              <a:rPr lang="zh-CN" altLang="en-US" sz="2000" dirty="0">
                <a:latin typeface="+mn-ea"/>
                <a:ea typeface="+mn-ea"/>
              </a:rPr>
              <a:t>码：</a:t>
            </a:r>
          </a:p>
          <a:p>
            <a:pPr marL="800100" lvl="1" indent="-342900" algn="just" eaLnBrk="1" hangingPunct="1">
              <a:spcBef>
                <a:spcPts val="1200"/>
              </a:spcBef>
              <a:spcAft>
                <a:spcPts val="1200"/>
              </a:spcAft>
              <a:buClr>
                <a:schemeClr val="tx2"/>
              </a:buClr>
              <a:buFont typeface="Wingdings" panose="05000000000000000000" pitchFamily="2" charset="2"/>
              <a:buChar char="n"/>
            </a:pPr>
            <a:r>
              <a:rPr lang="zh-CN" altLang="en-US" sz="2000" dirty="0">
                <a:latin typeface="+mn-ea"/>
                <a:ea typeface="+mn-ea"/>
              </a:rPr>
              <a:t>采用</a:t>
            </a:r>
            <a:r>
              <a:rPr lang="en-US" altLang="zh-CN" sz="2000" dirty="0">
                <a:latin typeface="+mn-ea"/>
                <a:ea typeface="+mn-ea"/>
              </a:rPr>
              <a:t>Radix-64</a:t>
            </a:r>
            <a:r>
              <a:rPr lang="zh-CN" altLang="en-US" sz="2000" dirty="0">
                <a:latin typeface="+mn-ea"/>
                <a:ea typeface="+mn-ea"/>
              </a:rPr>
              <a:t>或</a:t>
            </a:r>
            <a:r>
              <a:rPr lang="en-US" altLang="zh-CN" sz="2000" dirty="0">
                <a:latin typeface="+mn-ea"/>
                <a:ea typeface="+mn-ea"/>
              </a:rPr>
              <a:t>Base64</a:t>
            </a:r>
            <a:r>
              <a:rPr lang="zh-CN" altLang="en-US" sz="2000" dirty="0">
                <a:latin typeface="+mn-ea"/>
                <a:ea typeface="+mn-ea"/>
              </a:rPr>
              <a:t>映射算法</a:t>
            </a:r>
          </a:p>
        </p:txBody>
      </p:sp>
      <p:pic>
        <p:nvPicPr>
          <p:cNvPr id="9" name="图片 8">
            <a:extLst>
              <a:ext uri="{FF2B5EF4-FFF2-40B4-BE49-F238E27FC236}">
                <a16:creationId xmlns:a16="http://schemas.microsoft.com/office/drawing/2014/main" id="{8D720BEE-B8F6-DCE0-B023-1A0FC7E58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615" y="1834395"/>
            <a:ext cx="4505390" cy="3189209"/>
          </a:xfrm>
          <a:prstGeom prst="rect">
            <a:avLst/>
          </a:prstGeom>
        </p:spPr>
      </p:pic>
    </p:spTree>
    <p:extLst>
      <p:ext uri="{BB962C8B-B14F-4D97-AF65-F5344CB8AC3E}">
        <p14:creationId xmlns:p14="http://schemas.microsoft.com/office/powerpoint/2010/main" val="2824241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S/MIME</a:t>
            </a:r>
            <a:r>
              <a:rPr lang="zh-CN" altLang="en-US" dirty="0"/>
              <a:t>使用的公钥证书</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41337" y="1041757"/>
            <a:ext cx="11065644" cy="363176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S/MIME</a:t>
            </a:r>
            <a:r>
              <a:rPr lang="zh-CN" altLang="en-US" sz="2000" dirty="0">
                <a:latin typeface="+mn-ea"/>
                <a:ea typeface="+mn-ea"/>
              </a:rPr>
              <a:t>含有一个精巧、高效、连锁的功能集合和格式来提供有效的签名和加密服务，该系统需要</a:t>
            </a:r>
            <a:r>
              <a:rPr lang="zh-CN" altLang="en-US" sz="2000" b="1" dirty="0">
                <a:solidFill>
                  <a:srgbClr val="C00000"/>
                </a:solidFill>
                <a:latin typeface="+mn-ea"/>
                <a:ea typeface="+mn-ea"/>
              </a:rPr>
              <a:t>对公钥进行有效管理</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S/MIME</a:t>
            </a:r>
            <a:r>
              <a:rPr lang="zh-CN" altLang="en-US" sz="2000" dirty="0">
                <a:latin typeface="+mn-ea"/>
                <a:ea typeface="+mn-ea"/>
              </a:rPr>
              <a:t>采用了</a:t>
            </a:r>
            <a:r>
              <a:rPr lang="en-US" altLang="zh-CN" sz="2000" b="1" dirty="0">
                <a:solidFill>
                  <a:srgbClr val="C00000"/>
                </a:solidFill>
                <a:latin typeface="+mn-ea"/>
                <a:ea typeface="+mn-ea"/>
              </a:rPr>
              <a:t>X.509 v3</a:t>
            </a:r>
            <a:r>
              <a:rPr lang="zh-CN" altLang="en-US" sz="2000" dirty="0">
                <a:latin typeface="+mn-ea"/>
                <a:ea typeface="+mn-ea"/>
              </a:rPr>
              <a:t>证书</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用户</a:t>
            </a:r>
            <a:r>
              <a:rPr lang="en-US" altLang="zh-CN" sz="2000" dirty="0">
                <a:latin typeface="+mn-ea"/>
                <a:ea typeface="+mn-ea"/>
              </a:rPr>
              <a:t>A</a:t>
            </a:r>
            <a:r>
              <a:rPr lang="zh-CN" altLang="en-US" sz="2000" dirty="0">
                <a:latin typeface="+mn-ea"/>
                <a:ea typeface="+mn-ea"/>
              </a:rPr>
              <a:t>以一种</a:t>
            </a:r>
            <a:r>
              <a:rPr lang="zh-CN" altLang="en-US" sz="2000" b="1" dirty="0">
                <a:solidFill>
                  <a:srgbClr val="C00000"/>
                </a:solidFill>
                <a:latin typeface="+mn-ea"/>
                <a:ea typeface="+mn-ea"/>
              </a:rPr>
              <a:t>安全的方式</a:t>
            </a:r>
            <a:r>
              <a:rPr lang="zh-CN" altLang="en-US" sz="2000" dirty="0">
                <a:latin typeface="+mn-ea"/>
                <a:ea typeface="+mn-ea"/>
              </a:rPr>
              <a:t>向认证中心</a:t>
            </a:r>
            <a:r>
              <a:rPr lang="en-US" altLang="zh-CN" sz="2000" dirty="0">
                <a:latin typeface="+mn-ea"/>
                <a:ea typeface="+mn-ea"/>
              </a:rPr>
              <a:t>CA</a:t>
            </a:r>
            <a:r>
              <a:rPr lang="zh-CN" altLang="en-US" sz="2000" dirty="0">
                <a:latin typeface="+mn-ea"/>
                <a:ea typeface="+mn-ea"/>
              </a:rPr>
              <a:t>（</a:t>
            </a:r>
            <a:r>
              <a:rPr lang="en-US" altLang="zh-CN" sz="2000" dirty="0">
                <a:latin typeface="+mn-ea"/>
                <a:ea typeface="+mn-ea"/>
              </a:rPr>
              <a:t>Certificate Authority</a:t>
            </a:r>
            <a:r>
              <a:rPr lang="zh-CN" altLang="en-US" sz="2000" dirty="0">
                <a:latin typeface="+mn-ea"/>
                <a:ea typeface="+mn-ea"/>
              </a:rPr>
              <a:t>）出示其公钥，并获得一个证书</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然后，用户</a:t>
            </a:r>
            <a:r>
              <a:rPr lang="en-US" altLang="zh-CN" sz="2000" dirty="0">
                <a:latin typeface="+mn-ea"/>
                <a:ea typeface="+mn-ea"/>
              </a:rPr>
              <a:t>A</a:t>
            </a:r>
            <a:r>
              <a:rPr lang="zh-CN" altLang="en-US" sz="2000" dirty="0">
                <a:latin typeface="+mn-ea"/>
                <a:ea typeface="+mn-ea"/>
              </a:rPr>
              <a:t>可以发布证书，或将它发送给其它人</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需要使用用户</a:t>
            </a:r>
            <a:r>
              <a:rPr lang="en-US" altLang="zh-CN" sz="2000" dirty="0">
                <a:latin typeface="+mn-ea"/>
                <a:ea typeface="+mn-ea"/>
              </a:rPr>
              <a:t>A</a:t>
            </a:r>
            <a:r>
              <a:rPr lang="zh-CN" altLang="en-US" sz="2000" dirty="0">
                <a:latin typeface="+mn-ea"/>
                <a:ea typeface="+mn-ea"/>
              </a:rPr>
              <a:t>公钥的任何人</a:t>
            </a:r>
            <a:r>
              <a:rPr lang="en-US" altLang="zh-CN" sz="2000" dirty="0">
                <a:latin typeface="+mn-ea"/>
                <a:ea typeface="+mn-ea"/>
              </a:rPr>
              <a:t>B</a:t>
            </a:r>
            <a:r>
              <a:rPr lang="zh-CN" altLang="en-US" sz="2000" dirty="0">
                <a:latin typeface="+mn-ea"/>
                <a:ea typeface="+mn-ea"/>
              </a:rPr>
              <a:t>都可以获得该公钥的证书，并</a:t>
            </a:r>
            <a:r>
              <a:rPr lang="zh-CN" altLang="en-US" sz="2000" b="1" dirty="0">
                <a:solidFill>
                  <a:srgbClr val="C00000"/>
                </a:solidFill>
                <a:latin typeface="+mn-ea"/>
                <a:ea typeface="+mn-ea"/>
              </a:rPr>
              <a:t>验证证书中的签名</a:t>
            </a:r>
            <a:r>
              <a:rPr lang="zh-CN" altLang="en-US" sz="2000" dirty="0">
                <a:latin typeface="+mn-ea"/>
                <a:ea typeface="+mn-ea"/>
              </a:rPr>
              <a:t>，确认用户</a:t>
            </a:r>
            <a:r>
              <a:rPr lang="en-US" altLang="zh-CN" sz="2000" dirty="0">
                <a:latin typeface="+mn-ea"/>
                <a:ea typeface="+mn-ea"/>
              </a:rPr>
              <a:t>A</a:t>
            </a:r>
            <a:r>
              <a:rPr lang="zh-CN" altLang="en-US" sz="2000" dirty="0">
                <a:latin typeface="+mn-ea"/>
                <a:ea typeface="+mn-ea"/>
              </a:rPr>
              <a:t>公钥的合法性</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前提是接收者</a:t>
            </a:r>
            <a:r>
              <a:rPr lang="en-US" altLang="zh-CN" sz="2000" dirty="0">
                <a:latin typeface="+mn-ea"/>
                <a:ea typeface="+mn-ea"/>
              </a:rPr>
              <a:t>B</a:t>
            </a:r>
            <a:r>
              <a:rPr lang="zh-CN" altLang="en-US" sz="2000" dirty="0">
                <a:latin typeface="+mn-ea"/>
                <a:ea typeface="+mn-ea"/>
              </a:rPr>
              <a:t>已经持有、或可以验证</a:t>
            </a:r>
            <a:r>
              <a:rPr lang="en-US" altLang="zh-CN" sz="2000" dirty="0">
                <a:latin typeface="+mn-ea"/>
                <a:ea typeface="+mn-ea"/>
              </a:rPr>
              <a:t>CA</a:t>
            </a:r>
            <a:r>
              <a:rPr lang="zh-CN" altLang="en-US" sz="2000" dirty="0">
                <a:latin typeface="+mn-ea"/>
                <a:ea typeface="+mn-ea"/>
              </a:rPr>
              <a:t>的公钥</a:t>
            </a:r>
          </a:p>
        </p:txBody>
      </p:sp>
    </p:spTree>
    <p:extLst>
      <p:ext uri="{BB962C8B-B14F-4D97-AF65-F5344CB8AC3E}">
        <p14:creationId xmlns:p14="http://schemas.microsoft.com/office/powerpoint/2010/main" val="205289246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267976" y="1181656"/>
            <a:ext cx="6749218" cy="4955643"/>
            <a:chOff x="5629927" y="1353082"/>
            <a:chExt cx="6749218" cy="4955643"/>
          </a:xfrm>
        </p:grpSpPr>
        <p:sp>
          <p:nvSpPr>
            <p:cNvPr id="48" name="文本占位符 11"/>
            <p:cNvSpPr txBox="1"/>
            <p:nvPr/>
          </p:nvSpPr>
          <p:spPr>
            <a:xfrm>
              <a:off x="6909170" y="4094497"/>
              <a:ext cx="4190733" cy="483594"/>
            </a:xfrm>
            <a:prstGeom prst="rect">
              <a:avLst/>
            </a:prstGeom>
          </p:spPr>
          <p:txBody>
            <a:bodyPr vert="horz"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2</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49" name="文本占位符 12"/>
            <p:cNvSpPr txBox="1"/>
            <p:nvPr/>
          </p:nvSpPr>
          <p:spPr>
            <a:xfrm>
              <a:off x="5629927" y="3025624"/>
              <a:ext cx="6749218" cy="104675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安全套接层（</a:t>
              </a:r>
              <a:r>
                <a:rPr lang="en-US" altLang="zh-CN" sz="4000" b="1" dirty="0">
                  <a:latin typeface="微软雅黑" panose="020B0503020204020204" pitchFamily="34" charset="-122"/>
                  <a:cs typeface="+mn-ea"/>
                  <a:sym typeface="+mn-lt"/>
                </a:rPr>
                <a:t>SSL</a:t>
              </a:r>
              <a:r>
                <a:rPr lang="zh-CN" altLang="en-US" sz="4000" b="1" dirty="0">
                  <a:latin typeface="微软雅黑" panose="020B0503020204020204" pitchFamily="34" charset="-122"/>
                  <a:cs typeface="+mn-ea"/>
                  <a:sym typeface="+mn-lt"/>
                </a:rPr>
                <a:t>）</a:t>
              </a: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Internet</a:t>
            </a:r>
            <a:r>
              <a:rPr lang="zh-CN" altLang="en-US" dirty="0"/>
              <a:t>安全协议与标准</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41337" y="938520"/>
            <a:ext cx="11065644" cy="547842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安全套接层：</a:t>
            </a:r>
            <a:r>
              <a:rPr lang="en-US" altLang="zh-CN" sz="2000" dirty="0">
                <a:latin typeface="+mn-ea"/>
                <a:ea typeface="+mn-ea"/>
              </a:rPr>
              <a:t>Secure Sockets Layer (</a:t>
            </a:r>
            <a:r>
              <a:rPr lang="en-US" altLang="zh-CN" sz="2000" b="1" dirty="0">
                <a:solidFill>
                  <a:srgbClr val="C00000"/>
                </a:solidFill>
                <a:latin typeface="+mn-ea"/>
                <a:ea typeface="+mn-ea"/>
              </a:rPr>
              <a:t>SSL</a:t>
            </a:r>
            <a:r>
              <a:rPr lang="en-US" altLang="zh-CN"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一种加密协议，旨在通过计算机网络提供通信安全性，该协议广泛用于电子邮件、即时消息和</a:t>
            </a:r>
            <a:r>
              <a:rPr lang="en-US" altLang="zh-CN" sz="2000" dirty="0">
                <a:latin typeface="+mn-ea"/>
                <a:ea typeface="+mn-ea"/>
              </a:rPr>
              <a:t>IP</a:t>
            </a:r>
            <a:r>
              <a:rPr lang="zh-CN" altLang="en-US" sz="2000" dirty="0">
                <a:latin typeface="+mn-ea"/>
                <a:ea typeface="+mn-ea"/>
              </a:rPr>
              <a:t>语音等应用程序</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对应用程序来说是</a:t>
            </a:r>
            <a:r>
              <a:rPr lang="zh-CN" altLang="en-US" sz="2000" b="1" dirty="0">
                <a:solidFill>
                  <a:srgbClr val="C00000"/>
                </a:solidFill>
                <a:latin typeface="+mn-ea"/>
                <a:ea typeface="+mn-ea"/>
              </a:rPr>
              <a:t>透明</a:t>
            </a:r>
            <a:r>
              <a:rPr lang="zh-CN" altLang="en-US" sz="2000" dirty="0">
                <a:latin typeface="+mn-ea"/>
                <a:ea typeface="+mn-ea"/>
              </a:rPr>
              <a:t>的</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与应用层无关，用户无感知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可嵌入在多种特定软件中</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zh-CN" altLang="en-US" sz="2000" b="1" dirty="0">
                <a:solidFill>
                  <a:srgbClr val="C00000"/>
                </a:solidFill>
                <a:latin typeface="+mn-ea"/>
                <a:ea typeface="+mn-ea"/>
              </a:rPr>
              <a:t>大多数浏览器</a:t>
            </a:r>
            <a:r>
              <a:rPr lang="zh-CN" altLang="en-US" sz="2000" dirty="0">
                <a:latin typeface="+mn-ea"/>
                <a:ea typeface="+mn-ea"/>
              </a:rPr>
              <a:t>配备了</a:t>
            </a:r>
            <a:r>
              <a:rPr lang="en-US" altLang="zh-CN" sz="2000" dirty="0">
                <a:latin typeface="+mn-ea"/>
                <a:ea typeface="+mn-ea"/>
              </a:rPr>
              <a:t>SSL</a:t>
            </a:r>
            <a:r>
              <a:rPr lang="zh-CN" altLang="en-US" sz="2000" dirty="0">
                <a:latin typeface="+mn-ea"/>
                <a:ea typeface="+mn-ea"/>
              </a:rPr>
              <a:t>协议，且</a:t>
            </a:r>
            <a:r>
              <a:rPr lang="zh-CN" altLang="en-US" sz="2000" b="1" dirty="0">
                <a:solidFill>
                  <a:srgbClr val="C00000"/>
                </a:solidFill>
                <a:latin typeface="+mn-ea"/>
                <a:ea typeface="+mn-ea"/>
              </a:rPr>
              <a:t>大多数</a:t>
            </a:r>
            <a:r>
              <a:rPr lang="en-US" altLang="zh-CN" sz="2000" b="1" dirty="0">
                <a:solidFill>
                  <a:srgbClr val="C00000"/>
                </a:solidFill>
                <a:latin typeface="+mn-ea"/>
                <a:ea typeface="+mn-ea"/>
              </a:rPr>
              <a:t>Web</a:t>
            </a:r>
            <a:r>
              <a:rPr lang="zh-CN" altLang="en-US" sz="2000" b="1" dirty="0">
                <a:solidFill>
                  <a:srgbClr val="C00000"/>
                </a:solidFill>
                <a:latin typeface="+mn-ea"/>
                <a:ea typeface="+mn-ea"/>
              </a:rPr>
              <a:t>服务器</a:t>
            </a:r>
            <a:r>
              <a:rPr lang="zh-CN" altLang="en-US" sz="2000" dirty="0">
                <a:latin typeface="+mn-ea"/>
                <a:ea typeface="+mn-ea"/>
              </a:rPr>
              <a:t>也实现了</a:t>
            </a:r>
            <a:r>
              <a:rPr lang="en-US" altLang="zh-CN" sz="2000" dirty="0">
                <a:latin typeface="+mn-ea"/>
                <a:ea typeface="+mn-ea"/>
              </a:rPr>
              <a:t>SSL</a:t>
            </a:r>
            <a:r>
              <a:rPr lang="zh-CN" altLang="en-US" sz="2000" dirty="0">
                <a:latin typeface="+mn-ea"/>
                <a:ea typeface="+mn-ea"/>
              </a:rPr>
              <a:t>协议</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传输层安全：</a:t>
            </a:r>
            <a:r>
              <a:rPr lang="en-US" altLang="zh-CN" sz="2000" dirty="0">
                <a:latin typeface="+mn-ea"/>
                <a:ea typeface="+mn-ea"/>
              </a:rPr>
              <a:t>Transport Layer Security (</a:t>
            </a:r>
            <a:r>
              <a:rPr lang="en-US" altLang="zh-CN" sz="2000" b="1" dirty="0">
                <a:solidFill>
                  <a:srgbClr val="C00000"/>
                </a:solidFill>
                <a:latin typeface="+mn-ea"/>
                <a:ea typeface="+mn-ea"/>
              </a:rPr>
              <a:t>TLS</a:t>
            </a:r>
            <a:r>
              <a:rPr lang="en-US" altLang="zh-CN"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协议</a:t>
            </a:r>
            <a:r>
              <a:rPr lang="zh-CN" altLang="en-US" sz="2000" b="1" dirty="0">
                <a:solidFill>
                  <a:srgbClr val="C00000"/>
                </a:solidFill>
                <a:latin typeface="+mn-ea"/>
                <a:ea typeface="+mn-ea"/>
              </a:rPr>
              <a:t>随后升级</a:t>
            </a:r>
            <a:r>
              <a:rPr lang="zh-CN" altLang="en-US" sz="2000" dirty="0">
                <a:latin typeface="+mn-ea"/>
                <a:ea typeface="+mn-ea"/>
              </a:rPr>
              <a:t>成了</a:t>
            </a:r>
            <a:r>
              <a:rPr lang="en-US" altLang="zh-CN" sz="2000" dirty="0">
                <a:latin typeface="+mn-ea"/>
                <a:ea typeface="+mn-ea"/>
              </a:rPr>
              <a:t>TLS</a:t>
            </a:r>
            <a:r>
              <a:rPr lang="zh-CN" altLang="en-US" sz="2000" dirty="0">
                <a:latin typeface="+mn-ea"/>
                <a:ea typeface="+mn-ea"/>
              </a:rPr>
              <a:t>协议</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由于与</a:t>
            </a:r>
            <a:r>
              <a:rPr lang="en-US" altLang="zh-CN" sz="2000" dirty="0">
                <a:latin typeface="+mn-ea"/>
                <a:ea typeface="+mn-ea"/>
              </a:rPr>
              <a:t>SSL</a:t>
            </a:r>
            <a:r>
              <a:rPr lang="zh-CN" altLang="en-US" sz="2000" dirty="0">
                <a:latin typeface="+mn-ea"/>
                <a:ea typeface="+mn-ea"/>
              </a:rPr>
              <a:t>协议仅有微小的差异，</a:t>
            </a:r>
            <a:r>
              <a:rPr lang="zh-CN" altLang="en-US" sz="2000" b="1" dirty="0">
                <a:solidFill>
                  <a:srgbClr val="C00000"/>
                </a:solidFill>
                <a:latin typeface="+mn-ea"/>
                <a:ea typeface="+mn-ea"/>
              </a:rPr>
              <a:t>本课程只讲解</a:t>
            </a:r>
            <a:r>
              <a:rPr lang="en-US" altLang="zh-CN" sz="2000" b="1" dirty="0">
                <a:solidFill>
                  <a:srgbClr val="C00000"/>
                </a:solidFill>
                <a:latin typeface="+mn-ea"/>
                <a:ea typeface="+mn-ea"/>
              </a:rPr>
              <a:t>SSLv3</a:t>
            </a:r>
            <a:r>
              <a:rPr lang="zh-CN" altLang="en-US" sz="2000" b="1" dirty="0">
                <a:solidFill>
                  <a:srgbClr val="C00000"/>
                </a:solidFill>
                <a:latin typeface="+mn-ea"/>
                <a:ea typeface="+mn-ea"/>
              </a:rPr>
              <a:t>协议</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超文本传输安全协议：</a:t>
            </a:r>
            <a:r>
              <a:rPr lang="en-US" altLang="zh-CN" sz="2000" b="0" i="0" dirty="0">
                <a:solidFill>
                  <a:srgbClr val="333333"/>
                </a:solidFill>
                <a:effectLst/>
                <a:latin typeface="Arial" panose="020B0604020202020204" pitchFamily="34" charset="0"/>
              </a:rPr>
              <a:t>Hypertext Transfer Protocol Secure</a:t>
            </a:r>
            <a:r>
              <a:rPr lang="zh-CN" altLang="en-US" sz="2000" b="0" i="0" dirty="0">
                <a:solidFill>
                  <a:srgbClr val="333333"/>
                </a:solidFill>
                <a:effectLst/>
                <a:latin typeface="Arial" panose="020B0604020202020204" pitchFamily="34" charset="0"/>
              </a:rPr>
              <a:t>（</a:t>
            </a:r>
            <a:r>
              <a:rPr lang="en-US" altLang="zh-CN" sz="2000" b="1" dirty="0">
                <a:solidFill>
                  <a:srgbClr val="C00000"/>
                </a:solidFill>
                <a:latin typeface="+mn-ea"/>
                <a:ea typeface="+mn-ea"/>
              </a:rPr>
              <a:t>HTTPS</a:t>
            </a:r>
            <a:r>
              <a:rPr lang="zh-CN" altLang="en-US" sz="2000" b="0" i="0" dirty="0">
                <a:solidFill>
                  <a:srgbClr val="333333"/>
                </a:solidFill>
                <a:effectLst/>
                <a:latin typeface="Arial" panose="020B0604020202020204" pitchFamily="34" charset="0"/>
              </a:rPr>
              <a:t>）</a:t>
            </a:r>
            <a:endParaRPr lang="en-US" altLang="zh-CN" sz="2000" b="0" i="0" dirty="0">
              <a:solidFill>
                <a:srgbClr val="333333"/>
              </a:solidFill>
              <a:effectLst/>
              <a:latin typeface="Arial" panose="020B0604020202020204" pitchFamily="34" charset="0"/>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HTTP</a:t>
            </a:r>
            <a:r>
              <a:rPr lang="zh-CN" altLang="en-US" sz="2000" dirty="0">
                <a:latin typeface="+mn-ea"/>
                <a:ea typeface="+mn-ea"/>
              </a:rPr>
              <a:t>和</a:t>
            </a:r>
            <a:r>
              <a:rPr lang="en-US" altLang="zh-CN" sz="2000" dirty="0">
                <a:latin typeface="+mn-ea"/>
                <a:ea typeface="+mn-ea"/>
              </a:rPr>
              <a:t>SSL</a:t>
            </a:r>
            <a:r>
              <a:rPr lang="zh-CN" altLang="en-US" sz="2000" dirty="0">
                <a:latin typeface="+mn-ea"/>
                <a:ea typeface="+mn-ea"/>
              </a:rPr>
              <a:t>的组合，实现</a:t>
            </a:r>
            <a:r>
              <a:rPr lang="en-US" altLang="zh-CN" sz="2000" dirty="0">
                <a:latin typeface="+mn-ea"/>
                <a:ea typeface="+mn-ea"/>
              </a:rPr>
              <a:t>Web</a:t>
            </a:r>
            <a:r>
              <a:rPr lang="zh-CN" altLang="en-US" sz="2000" dirty="0">
                <a:latin typeface="+mn-ea"/>
                <a:ea typeface="+mn-ea"/>
              </a:rPr>
              <a:t>浏览器和</a:t>
            </a:r>
            <a:r>
              <a:rPr lang="en-US" altLang="zh-CN" sz="2000" dirty="0">
                <a:latin typeface="+mn-ea"/>
                <a:ea typeface="+mn-ea"/>
              </a:rPr>
              <a:t>Web</a:t>
            </a:r>
            <a:r>
              <a:rPr lang="zh-CN" altLang="en-US" sz="2000" dirty="0">
                <a:latin typeface="+mn-ea"/>
                <a:ea typeface="+mn-ea"/>
              </a:rPr>
              <a:t>服务器之间的安全通信</a:t>
            </a:r>
          </a:p>
        </p:txBody>
      </p:sp>
    </p:spTree>
    <p:extLst>
      <p:ext uri="{BB962C8B-B14F-4D97-AF65-F5344CB8AC3E}">
        <p14:creationId xmlns:p14="http://schemas.microsoft.com/office/powerpoint/2010/main" val="292641285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D6C1F-C0D0-0B31-43FD-30CD653E9454}"/>
              </a:ext>
            </a:extLst>
          </p:cNvPr>
          <p:cNvSpPr>
            <a:spLocks noGrp="1"/>
          </p:cNvSpPr>
          <p:nvPr>
            <p:ph type="title"/>
          </p:nvPr>
        </p:nvSpPr>
        <p:spPr/>
        <p:txBody>
          <a:bodyPr/>
          <a:lstStyle/>
          <a:p>
            <a:r>
              <a:rPr lang="en-US" altLang="zh-CN" dirty="0"/>
              <a:t>SSL</a:t>
            </a:r>
            <a:r>
              <a:rPr lang="zh-CN" altLang="en-US" dirty="0"/>
              <a:t>所处的位置</a:t>
            </a:r>
          </a:p>
        </p:txBody>
      </p:sp>
      <p:pic>
        <p:nvPicPr>
          <p:cNvPr id="5" name="图片 4">
            <a:extLst>
              <a:ext uri="{FF2B5EF4-FFF2-40B4-BE49-F238E27FC236}">
                <a16:creationId xmlns:a16="http://schemas.microsoft.com/office/drawing/2014/main" id="{93993851-C93B-8320-AEF3-759D4C5613B8}"/>
              </a:ext>
            </a:extLst>
          </p:cNvPr>
          <p:cNvPicPr>
            <a:picLocks noChangeAspect="1"/>
          </p:cNvPicPr>
          <p:nvPr/>
        </p:nvPicPr>
        <p:blipFill>
          <a:blip r:embed="rId2"/>
          <a:stretch>
            <a:fillRect/>
          </a:stretch>
        </p:blipFill>
        <p:spPr>
          <a:xfrm>
            <a:off x="7935370" y="1190472"/>
            <a:ext cx="3811720" cy="4709805"/>
          </a:xfrm>
          <a:prstGeom prst="rect">
            <a:avLst/>
          </a:prstGeom>
        </p:spPr>
      </p:pic>
      <p:sp>
        <p:nvSpPr>
          <p:cNvPr id="8" name="文本框 7">
            <a:extLst>
              <a:ext uri="{FF2B5EF4-FFF2-40B4-BE49-F238E27FC236}">
                <a16:creationId xmlns:a16="http://schemas.microsoft.com/office/drawing/2014/main" id="{365C6FF5-7BCA-294E-0F9D-6829DC07F4FA}"/>
              </a:ext>
            </a:extLst>
          </p:cNvPr>
          <p:cNvSpPr txBox="1"/>
          <p:nvPr/>
        </p:nvSpPr>
        <p:spPr>
          <a:xfrm>
            <a:off x="457200" y="6341313"/>
            <a:ext cx="11289890" cy="400110"/>
          </a:xfrm>
          <a:prstGeom prst="rect">
            <a:avLst/>
          </a:prstGeom>
          <a:solidFill>
            <a:schemeClr val="bg1"/>
          </a:solidFill>
        </p:spPr>
        <p:txBody>
          <a:bodyPr wrap="square">
            <a:spAutoFit/>
          </a:bodyPr>
          <a:lstStyle/>
          <a:p>
            <a:pPr algn="ctr"/>
            <a:r>
              <a:rPr lang="zh-CN" altLang="en-US" sz="2000" b="1" dirty="0">
                <a:solidFill>
                  <a:schemeClr val="accent1"/>
                </a:solidFill>
                <a:latin typeface="+mn-ea"/>
                <a:ea typeface="+mn-ea"/>
              </a:rPr>
              <a:t>右图出处：</a:t>
            </a:r>
            <a:r>
              <a:rPr lang="en-US" altLang="zh-CN" sz="2000" b="1" dirty="0">
                <a:solidFill>
                  <a:schemeClr val="accent1"/>
                </a:solidFill>
                <a:latin typeface="+mn-ea"/>
                <a:ea typeface="+mn-ea"/>
              </a:rPr>
              <a:t>https://en.wikipedia.org/wiki/Transport_Layer_Security</a:t>
            </a:r>
            <a:endParaRPr lang="zh-CN" altLang="en-US" sz="2000" b="1" dirty="0">
              <a:solidFill>
                <a:schemeClr val="accent1"/>
              </a:solidFill>
              <a:latin typeface="+mn-ea"/>
              <a:ea typeface="+mn-ea"/>
            </a:endParaRPr>
          </a:p>
        </p:txBody>
      </p:sp>
      <p:sp>
        <p:nvSpPr>
          <p:cNvPr id="4" name="文本框 3">
            <a:extLst>
              <a:ext uri="{FF2B5EF4-FFF2-40B4-BE49-F238E27FC236}">
                <a16:creationId xmlns:a16="http://schemas.microsoft.com/office/drawing/2014/main" id="{47FD345F-2F19-418A-4127-BE238EF0CD0D}"/>
              </a:ext>
            </a:extLst>
          </p:cNvPr>
          <p:cNvSpPr txBox="1"/>
          <p:nvPr/>
        </p:nvSpPr>
        <p:spPr>
          <a:xfrm>
            <a:off x="577850" y="1019636"/>
            <a:ext cx="7032318" cy="193899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教材：</a:t>
            </a:r>
            <a:r>
              <a:rPr lang="en-US" altLang="zh-CN" sz="2000" dirty="0">
                <a:latin typeface="+mn-ea"/>
                <a:ea typeface="+mn-ea"/>
              </a:rPr>
              <a:t>SSL</a:t>
            </a:r>
            <a:r>
              <a:rPr lang="zh-CN" altLang="en-US" sz="2000" dirty="0">
                <a:latin typeface="+mn-ea"/>
                <a:ea typeface="+mn-ea"/>
              </a:rPr>
              <a:t>是一个通用服务，其</a:t>
            </a:r>
            <a:r>
              <a:rPr lang="zh-CN" altLang="en-US" sz="2000" b="1" dirty="0">
                <a:solidFill>
                  <a:srgbClr val="C00000"/>
                </a:solidFill>
                <a:latin typeface="+mn-ea"/>
                <a:ea typeface="+mn-ea"/>
              </a:rPr>
              <a:t>上层</a:t>
            </a:r>
            <a:r>
              <a:rPr lang="zh-CN" altLang="en-US" sz="2000" dirty="0">
                <a:latin typeface="+mn-ea"/>
                <a:ea typeface="+mn-ea"/>
              </a:rPr>
              <a:t>可能是诸如</a:t>
            </a:r>
            <a:r>
              <a:rPr lang="en-US" altLang="zh-CN" sz="2000" dirty="0">
                <a:latin typeface="+mn-ea"/>
                <a:ea typeface="+mn-ea"/>
              </a:rPr>
              <a:t>HTTP</a:t>
            </a:r>
            <a:r>
              <a:rPr lang="zh-CN" altLang="en-US" sz="2000" dirty="0">
                <a:latin typeface="+mn-ea"/>
                <a:ea typeface="+mn-ea"/>
              </a:rPr>
              <a:t>协议的应用层协议，</a:t>
            </a:r>
            <a:r>
              <a:rPr lang="zh-CN" altLang="en-US" sz="2000" b="1" dirty="0">
                <a:solidFill>
                  <a:srgbClr val="C00000"/>
                </a:solidFill>
                <a:latin typeface="+mn-ea"/>
                <a:ea typeface="+mn-ea"/>
              </a:rPr>
              <a:t>底层</a:t>
            </a:r>
            <a:r>
              <a:rPr lang="zh-CN" altLang="en-US" sz="2000" dirty="0">
                <a:latin typeface="+mn-ea"/>
                <a:ea typeface="+mn-ea"/>
              </a:rPr>
              <a:t>由一组基于</a:t>
            </a:r>
            <a:r>
              <a:rPr lang="en-US" altLang="zh-CN" sz="2000" dirty="0">
                <a:latin typeface="+mn-ea"/>
                <a:ea typeface="+mn-ea"/>
              </a:rPr>
              <a:t>TCP</a:t>
            </a:r>
            <a:r>
              <a:rPr lang="zh-CN" altLang="en-US" sz="2000" dirty="0">
                <a:latin typeface="+mn-ea"/>
                <a:ea typeface="+mn-ea"/>
              </a:rPr>
              <a:t>的协议来实现</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百度：</a:t>
            </a:r>
            <a:r>
              <a:rPr lang="en-US" altLang="zh-CN" sz="2000" dirty="0">
                <a:latin typeface="+mn-ea"/>
                <a:ea typeface="+mn-ea"/>
              </a:rPr>
              <a:t>SSL</a:t>
            </a:r>
            <a:r>
              <a:rPr lang="zh-CN" altLang="en-US" sz="2000" dirty="0">
                <a:latin typeface="+mn-ea"/>
                <a:ea typeface="+mn-ea"/>
              </a:rPr>
              <a:t>协议</a:t>
            </a:r>
            <a:r>
              <a:rPr lang="zh-CN" altLang="en-US" sz="2000" b="1" dirty="0">
                <a:solidFill>
                  <a:srgbClr val="C00000"/>
                </a:solidFill>
                <a:latin typeface="+mn-ea"/>
                <a:ea typeface="+mn-ea"/>
              </a:rPr>
              <a:t>位于</a:t>
            </a:r>
            <a:r>
              <a:rPr lang="en-US" altLang="zh-CN" sz="2000" b="1" dirty="0">
                <a:solidFill>
                  <a:srgbClr val="C00000"/>
                </a:solidFill>
                <a:latin typeface="+mn-ea"/>
                <a:ea typeface="+mn-ea"/>
              </a:rPr>
              <a:t>TCP/IP</a:t>
            </a:r>
            <a:r>
              <a:rPr lang="zh-CN" altLang="en-US" sz="2000" b="1" dirty="0">
                <a:solidFill>
                  <a:srgbClr val="C00000"/>
                </a:solidFill>
                <a:latin typeface="+mn-ea"/>
                <a:ea typeface="+mn-ea"/>
              </a:rPr>
              <a:t>协议与各种应用层协议之间</a:t>
            </a:r>
            <a:r>
              <a:rPr lang="zh-CN" altLang="en-US" sz="2000" dirty="0">
                <a:latin typeface="+mn-ea"/>
                <a:ea typeface="+mn-ea"/>
              </a:rPr>
              <a:t>，为数据通讯提供安全支持</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维基百科：</a:t>
            </a:r>
            <a:r>
              <a:rPr lang="en-US" altLang="zh-CN" sz="2000" dirty="0">
                <a:latin typeface="+mn-ea"/>
                <a:ea typeface="+mn-ea"/>
              </a:rPr>
              <a:t>SSL/TLS</a:t>
            </a:r>
            <a:r>
              <a:rPr lang="zh-CN" altLang="en-US" sz="2000" dirty="0">
                <a:latin typeface="+mn-ea"/>
                <a:ea typeface="+mn-ea"/>
              </a:rPr>
              <a:t>协议在</a:t>
            </a:r>
            <a:r>
              <a:rPr lang="zh-CN" altLang="en-US" sz="2000" b="1" dirty="0">
                <a:solidFill>
                  <a:srgbClr val="C00000"/>
                </a:solidFill>
                <a:latin typeface="+mn-ea"/>
                <a:ea typeface="+mn-ea"/>
              </a:rPr>
              <a:t>应用层</a:t>
            </a:r>
            <a:r>
              <a:rPr lang="zh-CN" altLang="en-US" sz="2000" dirty="0">
                <a:latin typeface="+mn-ea"/>
                <a:ea typeface="+mn-ea"/>
              </a:rPr>
              <a:t>（四层网络模型）</a:t>
            </a:r>
          </a:p>
        </p:txBody>
      </p:sp>
      <p:pic>
        <p:nvPicPr>
          <p:cNvPr id="3" name="图片 2">
            <a:extLst>
              <a:ext uri="{FF2B5EF4-FFF2-40B4-BE49-F238E27FC236}">
                <a16:creationId xmlns:a16="http://schemas.microsoft.com/office/drawing/2014/main" id="{45E37762-61E2-AB5B-57FB-548927796D11}"/>
              </a:ext>
            </a:extLst>
          </p:cNvPr>
          <p:cNvPicPr>
            <a:picLocks noChangeAspect="1"/>
          </p:cNvPicPr>
          <p:nvPr/>
        </p:nvPicPr>
        <p:blipFill>
          <a:blip r:embed="rId3"/>
          <a:stretch>
            <a:fillRect/>
          </a:stretch>
        </p:blipFill>
        <p:spPr>
          <a:xfrm>
            <a:off x="1401097" y="3213636"/>
            <a:ext cx="4448898" cy="2877663"/>
          </a:xfrm>
          <a:prstGeom prst="rect">
            <a:avLst/>
          </a:prstGeom>
        </p:spPr>
      </p:pic>
    </p:spTree>
    <p:extLst>
      <p:ext uri="{BB962C8B-B14F-4D97-AF65-F5344CB8AC3E}">
        <p14:creationId xmlns:p14="http://schemas.microsoft.com/office/powerpoint/2010/main" val="245293357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F35D8-9939-2E47-B092-2160A067A7C0}"/>
              </a:ext>
            </a:extLst>
          </p:cNvPr>
          <p:cNvSpPr>
            <a:spLocks noGrp="1"/>
          </p:cNvSpPr>
          <p:nvPr>
            <p:ph type="title"/>
          </p:nvPr>
        </p:nvSpPr>
        <p:spPr/>
        <p:txBody>
          <a:bodyPr/>
          <a:lstStyle/>
          <a:p>
            <a:r>
              <a:rPr lang="en-US" altLang="zh-CN" dirty="0"/>
              <a:t>SSL</a:t>
            </a:r>
            <a:r>
              <a:rPr lang="zh-CN" altLang="en-US" dirty="0"/>
              <a:t>体系结构</a:t>
            </a:r>
          </a:p>
        </p:txBody>
      </p:sp>
      <p:sp>
        <p:nvSpPr>
          <p:cNvPr id="3" name="文本框 2">
            <a:extLst>
              <a:ext uri="{FF2B5EF4-FFF2-40B4-BE49-F238E27FC236}">
                <a16:creationId xmlns:a16="http://schemas.microsoft.com/office/drawing/2014/main" id="{CF669A0D-D263-A189-0DF2-D8E866506A16}"/>
              </a:ext>
            </a:extLst>
          </p:cNvPr>
          <p:cNvSpPr txBox="1"/>
          <p:nvPr/>
        </p:nvSpPr>
        <p:spPr>
          <a:xfrm>
            <a:off x="541337" y="938520"/>
            <a:ext cx="7304805" cy="270843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并不是一个单一的协议，而是一个具有两层的协议</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下层</a:t>
            </a:r>
            <a:r>
              <a:rPr lang="zh-CN" altLang="en-US" sz="2000" dirty="0">
                <a:latin typeface="+mn-ea"/>
                <a:ea typeface="+mn-ea"/>
              </a:rPr>
              <a:t>：</a:t>
            </a:r>
            <a:r>
              <a:rPr lang="en-US" altLang="zh-CN" sz="2000" dirty="0">
                <a:latin typeface="+mn-ea"/>
                <a:ea typeface="+mn-ea"/>
              </a:rPr>
              <a:t>SSL</a:t>
            </a:r>
            <a:r>
              <a:rPr lang="zh-CN" altLang="en-US" sz="2000" dirty="0">
                <a:latin typeface="+mn-ea"/>
                <a:ea typeface="+mn-ea"/>
              </a:rPr>
              <a:t>记录协议（</a:t>
            </a:r>
            <a:r>
              <a:rPr lang="en-US" altLang="zh-CN" sz="2000" dirty="0">
                <a:latin typeface="+mn-ea"/>
                <a:ea typeface="+mn-ea"/>
              </a:rPr>
              <a:t>SSL Record Protocol</a:t>
            </a:r>
            <a:r>
              <a:rPr lang="zh-CN" altLang="en-US" sz="2000" dirty="0">
                <a:latin typeface="+mn-ea"/>
                <a:ea typeface="+mn-ea"/>
              </a:rPr>
              <a:t>）为许多高层应用提供基本安全服务</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上层</a:t>
            </a:r>
            <a:r>
              <a:rPr lang="zh-CN" altLang="en-US" sz="2000" dirty="0">
                <a:latin typeface="+mn-ea"/>
                <a:ea typeface="+mn-ea"/>
              </a:rPr>
              <a:t>：握手协议、修改密码参数协议、报警协议等主要用于</a:t>
            </a:r>
            <a:r>
              <a:rPr lang="en-US" altLang="zh-CN" sz="2000" dirty="0">
                <a:latin typeface="+mn-ea"/>
                <a:ea typeface="+mn-ea"/>
              </a:rPr>
              <a:t>SSL</a:t>
            </a:r>
            <a:r>
              <a:rPr lang="zh-CN" altLang="en-US" sz="2000" dirty="0">
                <a:latin typeface="+mn-ea"/>
                <a:ea typeface="+mn-ea"/>
              </a:rPr>
              <a:t>的管理</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特别地，</a:t>
            </a:r>
            <a:r>
              <a:rPr lang="en-US" altLang="zh-CN" sz="2000" dirty="0">
                <a:latin typeface="+mn-ea"/>
                <a:ea typeface="+mn-ea"/>
              </a:rPr>
              <a:t>Http</a:t>
            </a:r>
            <a:r>
              <a:rPr lang="zh-CN" altLang="en-US" sz="2000" dirty="0">
                <a:latin typeface="+mn-ea"/>
                <a:ea typeface="+mn-ea"/>
              </a:rPr>
              <a:t>协议为</a:t>
            </a:r>
            <a:r>
              <a:rPr lang="en-US" altLang="zh-CN" sz="2000" dirty="0">
                <a:latin typeface="+mn-ea"/>
                <a:ea typeface="+mn-ea"/>
              </a:rPr>
              <a:t>Web</a:t>
            </a:r>
            <a:r>
              <a:rPr lang="zh-CN" altLang="en-US" sz="2000" dirty="0">
                <a:latin typeface="+mn-ea"/>
                <a:ea typeface="+mn-ea"/>
              </a:rPr>
              <a:t>客户端和服务器之间的交互提供传输服务，它能运行在</a:t>
            </a:r>
            <a:r>
              <a:rPr lang="en-US" altLang="zh-CN" sz="2000" dirty="0">
                <a:latin typeface="+mn-ea"/>
                <a:ea typeface="+mn-ea"/>
              </a:rPr>
              <a:t>SSL</a:t>
            </a:r>
            <a:r>
              <a:rPr lang="zh-CN" altLang="en-US" sz="2000" dirty="0">
                <a:latin typeface="+mn-ea"/>
                <a:ea typeface="+mn-ea"/>
              </a:rPr>
              <a:t>的</a:t>
            </a:r>
            <a:r>
              <a:rPr lang="zh-CN" altLang="en-US" sz="2000" b="1" dirty="0">
                <a:solidFill>
                  <a:srgbClr val="C00000"/>
                </a:solidFill>
                <a:latin typeface="+mn-ea"/>
                <a:ea typeface="+mn-ea"/>
              </a:rPr>
              <a:t>顶层</a:t>
            </a:r>
          </a:p>
        </p:txBody>
      </p:sp>
      <p:grpSp>
        <p:nvGrpSpPr>
          <p:cNvPr id="14" name="组合 13">
            <a:extLst>
              <a:ext uri="{FF2B5EF4-FFF2-40B4-BE49-F238E27FC236}">
                <a16:creationId xmlns:a16="http://schemas.microsoft.com/office/drawing/2014/main" id="{0C246E8C-8B84-0DAC-FB2D-228B3D78E35C}"/>
              </a:ext>
            </a:extLst>
          </p:cNvPr>
          <p:cNvGrpSpPr/>
          <p:nvPr/>
        </p:nvGrpSpPr>
        <p:grpSpPr>
          <a:xfrm>
            <a:off x="1378975" y="3804530"/>
            <a:ext cx="5289416" cy="2877663"/>
            <a:chOff x="1058065" y="3476294"/>
            <a:chExt cx="5818358" cy="3165429"/>
          </a:xfrm>
        </p:grpSpPr>
        <p:pic>
          <p:nvPicPr>
            <p:cNvPr id="13" name="图片 12">
              <a:extLst>
                <a:ext uri="{FF2B5EF4-FFF2-40B4-BE49-F238E27FC236}">
                  <a16:creationId xmlns:a16="http://schemas.microsoft.com/office/drawing/2014/main" id="{F0FC7101-B818-3C2F-50B9-097304AD2D82}"/>
                </a:ext>
              </a:extLst>
            </p:cNvPr>
            <p:cNvPicPr>
              <a:picLocks noChangeAspect="1"/>
            </p:cNvPicPr>
            <p:nvPr/>
          </p:nvPicPr>
          <p:blipFill>
            <a:blip r:embed="rId2"/>
            <a:stretch>
              <a:fillRect/>
            </a:stretch>
          </p:blipFill>
          <p:spPr>
            <a:xfrm>
              <a:off x="1058065" y="3476294"/>
              <a:ext cx="4893788" cy="3165429"/>
            </a:xfrm>
            <a:prstGeom prst="rect">
              <a:avLst/>
            </a:prstGeom>
          </p:spPr>
        </p:pic>
        <p:sp>
          <p:nvSpPr>
            <p:cNvPr id="6" name="TextBox 5">
              <a:extLst>
                <a:ext uri="{FF2B5EF4-FFF2-40B4-BE49-F238E27FC236}">
                  <a16:creationId xmlns:a16="http://schemas.microsoft.com/office/drawing/2014/main" id="{9A40AEEF-B035-D43E-2771-998BE16796AF}"/>
                </a:ext>
              </a:extLst>
            </p:cNvPr>
            <p:cNvSpPr txBox="1">
              <a:spLocks noChangeArrowheads="1"/>
            </p:cNvSpPr>
            <p:nvPr/>
          </p:nvSpPr>
          <p:spPr bwMode="auto">
            <a:xfrm>
              <a:off x="4755010" y="4786215"/>
              <a:ext cx="2121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按</a:t>
              </a:r>
              <a:r>
                <a:rPr lang="en-US" altLang="zh-CN" sz="1600" b="1" dirty="0">
                  <a:solidFill>
                    <a:srgbClr val="FF0000"/>
                  </a:solidFill>
                  <a:latin typeface="Arial" panose="020B0604020202020204" pitchFamily="34" charset="0"/>
                  <a:ea typeface="宋体" panose="02010600030101010101" pitchFamily="2" charset="-122"/>
                </a:rPr>
                <a:t>SSL</a:t>
              </a:r>
              <a:r>
                <a:rPr lang="zh-CN" altLang="en-US" sz="1600" b="1" dirty="0">
                  <a:solidFill>
                    <a:srgbClr val="FF0000"/>
                  </a:solidFill>
                  <a:latin typeface="Arial" panose="020B0604020202020204" pitchFamily="34" charset="0"/>
                  <a:ea typeface="宋体" panose="02010600030101010101" pitchFamily="2" charset="-122"/>
                </a:rPr>
                <a:t>协议封装</a:t>
              </a:r>
              <a:endParaRPr lang="en-US" altLang="en-US" sz="1600" b="1" dirty="0">
                <a:solidFill>
                  <a:srgbClr val="FF0000"/>
                </a:solidFill>
                <a:latin typeface="Arial" panose="020B0604020202020204" pitchFamily="34" charset="0"/>
              </a:endParaRPr>
            </a:p>
          </p:txBody>
        </p:sp>
        <p:sp>
          <p:nvSpPr>
            <p:cNvPr id="7" name="TextBox 5">
              <a:extLst>
                <a:ext uri="{FF2B5EF4-FFF2-40B4-BE49-F238E27FC236}">
                  <a16:creationId xmlns:a16="http://schemas.microsoft.com/office/drawing/2014/main" id="{C2C408E4-9191-D4F4-BA43-35FF06F1EE76}"/>
                </a:ext>
              </a:extLst>
            </p:cNvPr>
            <p:cNvSpPr txBox="1">
              <a:spLocks noChangeArrowheads="1"/>
            </p:cNvSpPr>
            <p:nvPr/>
          </p:nvSpPr>
          <p:spPr bwMode="auto">
            <a:xfrm>
              <a:off x="4753897" y="5453729"/>
              <a:ext cx="21220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按</a:t>
              </a:r>
              <a:r>
                <a:rPr lang="en-US" altLang="zh-CN" sz="1600" b="1" dirty="0">
                  <a:solidFill>
                    <a:srgbClr val="FF0000"/>
                  </a:solidFill>
                  <a:latin typeface="Arial" panose="020B0604020202020204" pitchFamily="34" charset="0"/>
                  <a:ea typeface="宋体" panose="02010600030101010101" pitchFamily="2" charset="-122"/>
                </a:rPr>
                <a:t>TCP</a:t>
              </a:r>
              <a:r>
                <a:rPr lang="zh-CN" altLang="en-US" sz="1600" b="1" dirty="0">
                  <a:solidFill>
                    <a:srgbClr val="FF0000"/>
                  </a:solidFill>
                  <a:latin typeface="Arial" panose="020B0604020202020204" pitchFamily="34" charset="0"/>
                  <a:ea typeface="宋体" panose="02010600030101010101" pitchFamily="2" charset="-122"/>
                </a:rPr>
                <a:t>协议封装</a:t>
              </a:r>
              <a:endParaRPr lang="en-US" altLang="en-US" sz="1600" b="1" dirty="0">
                <a:solidFill>
                  <a:srgbClr val="FF0000"/>
                </a:solidFill>
                <a:latin typeface="Arial" panose="020B0604020202020204" pitchFamily="34" charset="0"/>
              </a:endParaRPr>
            </a:p>
          </p:txBody>
        </p:sp>
        <p:sp>
          <p:nvSpPr>
            <p:cNvPr id="8" name="TextBox 5">
              <a:extLst>
                <a:ext uri="{FF2B5EF4-FFF2-40B4-BE49-F238E27FC236}">
                  <a16:creationId xmlns:a16="http://schemas.microsoft.com/office/drawing/2014/main" id="{2981319D-D76C-7E19-3625-741FD6423B89}"/>
                </a:ext>
              </a:extLst>
            </p:cNvPr>
            <p:cNvSpPr txBox="1">
              <a:spLocks noChangeArrowheads="1"/>
            </p:cNvSpPr>
            <p:nvPr/>
          </p:nvSpPr>
          <p:spPr bwMode="auto">
            <a:xfrm>
              <a:off x="4753897" y="6072854"/>
              <a:ext cx="21220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按</a:t>
              </a:r>
              <a:r>
                <a:rPr lang="en-US" altLang="zh-CN" sz="1600" b="1" dirty="0">
                  <a:solidFill>
                    <a:srgbClr val="FF0000"/>
                  </a:solidFill>
                  <a:latin typeface="Arial" panose="020B0604020202020204" pitchFamily="34" charset="0"/>
                  <a:ea typeface="宋体" panose="02010600030101010101" pitchFamily="2" charset="-122"/>
                </a:rPr>
                <a:t>IP</a:t>
              </a:r>
              <a:r>
                <a:rPr lang="zh-CN" altLang="en-US" sz="1600" b="1" dirty="0">
                  <a:solidFill>
                    <a:srgbClr val="FF0000"/>
                  </a:solidFill>
                  <a:latin typeface="Arial" panose="020B0604020202020204" pitchFamily="34" charset="0"/>
                  <a:ea typeface="宋体" panose="02010600030101010101" pitchFamily="2" charset="-122"/>
                </a:rPr>
                <a:t>协议封装</a:t>
              </a:r>
              <a:endParaRPr lang="en-US" altLang="en-US" sz="1600" b="1" dirty="0">
                <a:solidFill>
                  <a:srgbClr val="FF0000"/>
                </a:solidFill>
                <a:latin typeface="Arial" panose="020B0604020202020204" pitchFamily="34" charset="0"/>
              </a:endParaRPr>
            </a:p>
          </p:txBody>
        </p:sp>
      </p:grpSp>
      <p:pic>
        <p:nvPicPr>
          <p:cNvPr id="9" name="Picture 6" descr="https://gimg2.baidu.com/image_search/src=http%3A%2F%2Fwww.itdaan.com%2Fi%2F978ce78b6f1aa2f4df997d4f737a76362.jpg&amp;refer=http%3A%2F%2Fwww.itdaan.com&amp;app=2002&amp;size=f9999,10000&amp;q=a80&amp;n=0&amp;g=0n&amp;fmt=auto?sec=1657509790&amp;t=b015c11d768b192326dbbd8d6dfe0bec">
            <a:extLst>
              <a:ext uri="{FF2B5EF4-FFF2-40B4-BE49-F238E27FC236}">
                <a16:creationId xmlns:a16="http://schemas.microsoft.com/office/drawing/2014/main" id="{4342CB88-D664-D378-A4C4-65337F13B4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4466" y="1337722"/>
            <a:ext cx="3528226" cy="44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2346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096000" y="994374"/>
            <a:ext cx="5230812" cy="1098506"/>
            <a:chOff x="5337036" y="1031947"/>
            <a:chExt cx="5230812"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4183838" cy="798646"/>
              <a:chOff x="6384011" y="1247332"/>
              <a:chExt cx="4183838" cy="791687"/>
            </a:xfrm>
          </p:grpSpPr>
          <p:sp>
            <p:nvSpPr>
              <p:cNvPr id="48" name="文本框 47"/>
              <p:cNvSpPr txBox="1"/>
              <p:nvPr/>
            </p:nvSpPr>
            <p:spPr>
              <a:xfrm>
                <a:off x="6384011" y="1247332"/>
                <a:ext cx="4183838"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安全</a:t>
                </a:r>
                <a:r>
                  <a:rPr lang="en-US" altLang="zh-CN" sz="3200" b="1" dirty="0">
                    <a:latin typeface="微软雅黑" panose="020B0503020204020204" pitchFamily="34" charset="-122"/>
                    <a:cs typeface="+mn-ea"/>
                    <a:sym typeface="+mn-lt"/>
                  </a:rPr>
                  <a:t>E-mail</a:t>
                </a:r>
                <a:r>
                  <a:rPr lang="zh-CN" altLang="en-US" sz="3200" b="1" dirty="0">
                    <a:latin typeface="微软雅黑" panose="020B0503020204020204" pitchFamily="34" charset="-122"/>
                    <a:cs typeface="+mn-ea"/>
                    <a:sym typeface="+mn-lt"/>
                  </a:rPr>
                  <a:t>和</a:t>
                </a:r>
                <a:r>
                  <a:rPr lang="en-US" altLang="zh-CN" sz="3200" b="1" dirty="0">
                    <a:latin typeface="微软雅黑" panose="020B0503020204020204" pitchFamily="34" charset="-122"/>
                    <a:cs typeface="+mn-ea"/>
                    <a:sym typeface="+mn-lt"/>
                  </a:rPr>
                  <a:t>S/MIME</a:t>
                </a:r>
              </a:p>
            </p:txBody>
          </p:sp>
          <p:sp>
            <p:nvSpPr>
              <p:cNvPr id="49" name="文本框 4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6096000" y="2342427"/>
            <a:ext cx="4637701" cy="1098506"/>
            <a:chOff x="5337036" y="1031947"/>
            <a:chExt cx="4637701"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3590727" cy="798646"/>
              <a:chOff x="6384011" y="1247332"/>
              <a:chExt cx="3590727" cy="791687"/>
            </a:xfrm>
          </p:grpSpPr>
          <p:sp>
            <p:nvSpPr>
              <p:cNvPr id="58" name="文本框 57"/>
              <p:cNvSpPr txBox="1"/>
              <p:nvPr/>
            </p:nvSpPr>
            <p:spPr>
              <a:xfrm>
                <a:off x="6384011" y="1247332"/>
                <a:ext cx="3590727" cy="536141"/>
              </a:xfrm>
              <a:prstGeom prst="rect">
                <a:avLst/>
              </a:prstGeom>
              <a:noFill/>
            </p:spPr>
            <p:txBody>
              <a:bodyPr wrap="none" lIns="0" tIns="0" rIns="0" bIns="0" rtlCol="0">
                <a:spAutoFit/>
              </a:bodyPr>
              <a:lstStyle/>
              <a:p>
                <a:pPr>
                  <a:lnSpc>
                    <a:spcPct val="120000"/>
                  </a:lnSpc>
                </a:pPr>
                <a:r>
                  <a:rPr lang="zh-CN" altLang="en-US" sz="3200" b="1" dirty="0">
                    <a:latin typeface="微软雅黑" panose="020B0503020204020204" pitchFamily="34" charset="-122"/>
                    <a:cs typeface="+mn-ea"/>
                    <a:sym typeface="+mn-lt"/>
                  </a:rPr>
                  <a:t>安全套接层（</a:t>
                </a:r>
                <a:r>
                  <a:rPr lang="en-US" altLang="zh-CN" sz="3200" b="1" dirty="0">
                    <a:latin typeface="微软雅黑" panose="020B0503020204020204" pitchFamily="34" charset="-122"/>
                    <a:cs typeface="+mn-ea"/>
                    <a:sym typeface="+mn-lt"/>
                  </a:rPr>
                  <a:t>SSL</a:t>
                </a:r>
                <a:r>
                  <a:rPr lang="zh-CN" altLang="en-US" sz="3200" b="1" dirty="0">
                    <a:latin typeface="微软雅黑" panose="020B0503020204020204" pitchFamily="34" charset="-122"/>
                    <a:cs typeface="+mn-ea"/>
                    <a:sym typeface="+mn-lt"/>
                  </a:rPr>
                  <a:t>）</a:t>
                </a:r>
              </a:p>
            </p:txBody>
          </p:sp>
          <p:sp>
            <p:nvSpPr>
              <p:cNvPr id="59" name="文本框 58"/>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grpSp>
        <p:nvGrpSpPr>
          <p:cNvPr id="60" name="组合 59"/>
          <p:cNvGrpSpPr/>
          <p:nvPr/>
        </p:nvGrpSpPr>
        <p:grpSpPr>
          <a:xfrm>
            <a:off x="6096000" y="3690480"/>
            <a:ext cx="4200081" cy="1098506"/>
            <a:chOff x="5337036" y="1031947"/>
            <a:chExt cx="4200081" cy="1098506"/>
          </a:xfrm>
        </p:grpSpPr>
        <p:sp>
          <p:nvSpPr>
            <p:cNvPr id="61" name="文本框 60"/>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2" name="组合 61"/>
            <p:cNvGrpSpPr/>
            <p:nvPr/>
          </p:nvGrpSpPr>
          <p:grpSpPr>
            <a:xfrm>
              <a:off x="6384010" y="1248904"/>
              <a:ext cx="3153107" cy="798646"/>
              <a:chOff x="6384011" y="1247332"/>
              <a:chExt cx="3153107" cy="791687"/>
            </a:xfrm>
          </p:grpSpPr>
          <p:sp>
            <p:nvSpPr>
              <p:cNvPr id="63" name="文本框 62"/>
              <p:cNvSpPr txBox="1"/>
              <p:nvPr/>
            </p:nvSpPr>
            <p:spPr>
              <a:xfrm>
                <a:off x="6384011" y="1247332"/>
                <a:ext cx="3153107" cy="536141"/>
              </a:xfrm>
              <a:prstGeom prst="rect">
                <a:avLst/>
              </a:prstGeom>
              <a:noFill/>
            </p:spPr>
            <p:txBody>
              <a:bodyPr wrap="none" lIns="0" tIns="0" rIns="0" bIns="0" rtlCol="0">
                <a:spAutoFit/>
              </a:bodyPr>
              <a:lstStyle/>
              <a:p>
                <a:pPr>
                  <a:lnSpc>
                    <a:spcPct val="120000"/>
                  </a:lnSpc>
                </a:pPr>
                <a:r>
                  <a:rPr lang="en-US" altLang="zh-CN" sz="3200" b="1" dirty="0">
                    <a:latin typeface="微软雅黑" panose="020B0503020204020204" pitchFamily="34" charset="-122"/>
                    <a:cs typeface="+mn-ea"/>
                    <a:sym typeface="+mn-lt"/>
                  </a:rPr>
                  <a:t>IP</a:t>
                </a:r>
                <a:r>
                  <a:rPr lang="zh-CN" altLang="en-US" sz="3200" b="1" dirty="0">
                    <a:latin typeface="微软雅黑" panose="020B0503020204020204" pitchFamily="34" charset="-122"/>
                    <a:cs typeface="+mn-ea"/>
                    <a:sym typeface="+mn-lt"/>
                  </a:rPr>
                  <a:t>安全（</a:t>
                </a:r>
                <a:r>
                  <a:rPr lang="en-US" altLang="zh-CN" sz="3200" b="1" dirty="0" err="1">
                    <a:latin typeface="微软雅黑" panose="020B0503020204020204" pitchFamily="34" charset="-122"/>
                    <a:cs typeface="+mn-ea"/>
                    <a:sym typeface="+mn-lt"/>
                  </a:rPr>
                  <a:t>IPSec</a:t>
                </a:r>
                <a:r>
                  <a:rPr lang="zh-CN" altLang="en-US" sz="3200" b="1" dirty="0">
                    <a:latin typeface="微软雅黑" panose="020B0503020204020204" pitchFamily="34" charset="-122"/>
                    <a:cs typeface="+mn-ea"/>
                    <a:sym typeface="+mn-lt"/>
                  </a:rPr>
                  <a:t>）</a:t>
                </a:r>
              </a:p>
            </p:txBody>
          </p:sp>
          <p:sp>
            <p:nvSpPr>
              <p:cNvPr id="64" name="文本框 63"/>
              <p:cNvSpPr txBox="1"/>
              <p:nvPr/>
            </p:nvSpPr>
            <p:spPr>
              <a:xfrm>
                <a:off x="6384142" y="1773078"/>
                <a:ext cx="2575770" cy="265941"/>
              </a:xfrm>
              <a:prstGeom prst="rect">
                <a:avLst/>
              </a:prstGeom>
              <a:noFill/>
            </p:spPr>
            <p:txBody>
              <a:bodyPr wrap="none" lIns="0" tIns="0" rIns="0" bIns="0" rtlCol="0">
                <a:spAutoFit/>
              </a:bodyPr>
              <a:lstStyle/>
              <a:p>
                <a:pPr>
                  <a:lnSpc>
                    <a:spcPct val="120000"/>
                  </a:lnSpc>
                </a:pPr>
                <a:r>
                  <a:rPr lang="en-US" altLang="zh-CN" sz="1600" dirty="0">
                    <a:solidFill>
                      <a:schemeClr val="bg2">
                        <a:lumMod val="75000"/>
                      </a:schemeClr>
                    </a:solidFill>
                    <a:cs typeface="+mn-ea"/>
                    <a:sym typeface="+mn-lt"/>
                  </a:rPr>
                  <a:t>Please Enter Your Title Here</a:t>
                </a: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SSL</a:t>
            </a:r>
            <a:r>
              <a:rPr lang="zh-CN" altLang="en-US" dirty="0"/>
              <a:t>两个概念：连接、会话</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455509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使用</a:t>
            </a:r>
            <a:r>
              <a:rPr lang="zh-CN" altLang="en-US" sz="2000" b="1" dirty="0">
                <a:solidFill>
                  <a:srgbClr val="C00000"/>
                </a:solidFill>
                <a:latin typeface="+mn-ea"/>
                <a:ea typeface="+mn-ea"/>
              </a:rPr>
              <a:t>会话</a:t>
            </a:r>
            <a:r>
              <a:rPr lang="zh-CN" altLang="en-US" sz="2000" dirty="0">
                <a:latin typeface="+mn-ea"/>
                <a:ea typeface="+mn-ea"/>
              </a:rPr>
              <a:t>可以避免每个</a:t>
            </a:r>
            <a:r>
              <a:rPr lang="zh-CN" altLang="en-US" sz="2000" b="1" dirty="0">
                <a:solidFill>
                  <a:srgbClr val="C00000"/>
                </a:solidFill>
                <a:latin typeface="+mn-ea"/>
                <a:ea typeface="+mn-ea"/>
              </a:rPr>
              <a:t>连接</a:t>
            </a:r>
            <a:r>
              <a:rPr lang="zh-CN" altLang="en-US" sz="2000" dirty="0">
                <a:latin typeface="+mn-ea"/>
                <a:ea typeface="+mn-ea"/>
              </a:rPr>
              <a:t>在产生一组新的安全参数时都需要进行</a:t>
            </a:r>
            <a:r>
              <a:rPr lang="zh-CN" altLang="en-US" sz="2000" b="1" dirty="0">
                <a:solidFill>
                  <a:srgbClr val="C00000"/>
                </a:solidFill>
                <a:latin typeface="+mn-ea"/>
                <a:ea typeface="+mn-ea"/>
              </a:rPr>
              <a:t>代价昂贵的协商过程</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因为：会话定义了一组密码安全参数，他们可</a:t>
            </a:r>
            <a:r>
              <a:rPr lang="zh-CN" altLang="en-US" sz="2000" b="1" dirty="0">
                <a:solidFill>
                  <a:srgbClr val="C00000"/>
                </a:solidFill>
                <a:latin typeface="+mn-ea"/>
                <a:ea typeface="+mn-ea"/>
              </a:rPr>
              <a:t>在多个连接之间共享</a:t>
            </a:r>
          </a:p>
          <a:p>
            <a:pPr marL="342900" indent="-342900" algn="just" eaLnBrk="1" hangingPunct="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SSL</a:t>
            </a:r>
            <a:r>
              <a:rPr lang="zh-CN" altLang="en-US" sz="2000" b="1" dirty="0">
                <a:solidFill>
                  <a:srgbClr val="C00000"/>
                </a:solidFill>
                <a:latin typeface="+mn-ea"/>
                <a:ea typeface="+mn-ea"/>
              </a:rPr>
              <a:t>连接</a:t>
            </a:r>
            <a:r>
              <a:rPr lang="zh-CN" altLang="en-US" sz="2000" dirty="0">
                <a:latin typeface="+mn-ea"/>
                <a:ea typeface="+mn-ea"/>
              </a:rPr>
              <a:t>：一种提供恰当的服务类型的传输</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是点到点的、瞬态的</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每个连接均与一个会话相关联</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SSL</a:t>
            </a:r>
            <a:r>
              <a:rPr lang="zh-CN" altLang="en-US" sz="2000" b="1" dirty="0">
                <a:solidFill>
                  <a:srgbClr val="C00000"/>
                </a:solidFill>
                <a:latin typeface="+mn-ea"/>
                <a:ea typeface="+mn-ea"/>
              </a:rPr>
              <a:t>会话</a:t>
            </a:r>
            <a:r>
              <a:rPr lang="zh-CN" altLang="en-US" sz="2000" dirty="0">
                <a:latin typeface="+mn-ea"/>
                <a:ea typeface="+mn-ea"/>
              </a:rPr>
              <a:t>：一个客户端和一个服务器之间的一种关联</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会话由握手协议创建</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会话定义了一组密码安全参数，他们可在多个连接之间共享</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通信实体之间理论上应同时有多个会话，但这一特性</a:t>
            </a:r>
            <a:r>
              <a:rPr lang="zh-CN" altLang="en-US" sz="2000" b="1" dirty="0">
                <a:solidFill>
                  <a:srgbClr val="C00000"/>
                </a:solidFill>
                <a:latin typeface="+mn-ea"/>
                <a:ea typeface="+mn-ea"/>
              </a:rPr>
              <a:t>并未在实际中使用</a:t>
            </a:r>
          </a:p>
        </p:txBody>
      </p:sp>
    </p:spTree>
    <p:extLst>
      <p:ext uri="{BB962C8B-B14F-4D97-AF65-F5344CB8AC3E}">
        <p14:creationId xmlns:p14="http://schemas.microsoft.com/office/powerpoint/2010/main" val="9442000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1</a:t>
            </a:r>
            <a:r>
              <a:rPr lang="zh-CN" altLang="en-US" dirty="0"/>
              <a:t>）</a:t>
            </a:r>
            <a:r>
              <a:rPr lang="en-US" altLang="zh-CN" dirty="0"/>
              <a:t>SSL</a:t>
            </a:r>
            <a:r>
              <a:rPr lang="zh-CN" altLang="en-US" dirty="0"/>
              <a:t>握手协议：</a:t>
            </a:r>
            <a:r>
              <a:rPr lang="en-US" altLang="zh-CN" dirty="0"/>
              <a:t>SSL</a:t>
            </a:r>
            <a:r>
              <a:rPr lang="zh-CN" altLang="en-US" dirty="0"/>
              <a:t>密钥哪来的？</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455509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协议允许服务器与客户端</a:t>
            </a:r>
            <a:r>
              <a:rPr lang="en-US" altLang="zh-CN"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互相认证</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商定加密和</a:t>
            </a:r>
            <a:r>
              <a:rPr lang="en-US" altLang="zh-CN" sz="2000" dirty="0">
                <a:latin typeface="+mn-ea"/>
                <a:ea typeface="+mn-ea"/>
              </a:rPr>
              <a:t>MAC</a:t>
            </a:r>
            <a:r>
              <a:rPr lang="zh-CN" altLang="en-US" sz="2000" dirty="0">
                <a:latin typeface="+mn-ea"/>
                <a:ea typeface="+mn-ea"/>
              </a:rPr>
              <a:t>采用的算法</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商定采用的会话密钥（用于</a:t>
            </a:r>
            <a:r>
              <a:rPr lang="en-US" altLang="zh-CN" sz="2000" dirty="0">
                <a:latin typeface="+mn-ea"/>
                <a:ea typeface="+mn-ea"/>
              </a:rPr>
              <a:t>SSL</a:t>
            </a:r>
            <a:r>
              <a:rPr lang="zh-CN" altLang="en-US" sz="2000" dirty="0">
                <a:latin typeface="+mn-ea"/>
                <a:ea typeface="+mn-ea"/>
              </a:rPr>
              <a:t>记录协议中的加密）</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协议包含一系列分阶段的消息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建立安全功能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服务器认证和密钥交换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客户端认证和密钥交换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完成 </a:t>
            </a:r>
          </a:p>
          <a:p>
            <a:pPr marL="342900" indent="-342900" algn="just" eaLnBrk="1" hangingPunct="1">
              <a:spcBef>
                <a:spcPts val="600"/>
              </a:spcBef>
              <a:spcAft>
                <a:spcPts val="600"/>
              </a:spcAft>
              <a:buClr>
                <a:schemeClr val="tx2"/>
              </a:buClr>
              <a:buFont typeface="Wingdings" panose="05000000000000000000" pitchFamily="2" charset="2"/>
              <a:buChar char="n"/>
            </a:pPr>
            <a:endParaRPr lang="zh-CN" altLang="en-US" sz="2000" dirty="0">
              <a:latin typeface="+mn-ea"/>
              <a:ea typeface="+mn-ea"/>
            </a:endParaRPr>
          </a:p>
        </p:txBody>
      </p:sp>
    </p:spTree>
    <p:extLst>
      <p:ext uri="{BB962C8B-B14F-4D97-AF65-F5344CB8AC3E}">
        <p14:creationId xmlns:p14="http://schemas.microsoft.com/office/powerpoint/2010/main" val="133533423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1</a:t>
            </a:r>
            <a:r>
              <a:rPr lang="zh-CN" altLang="en-US" dirty="0"/>
              <a:t>）</a:t>
            </a:r>
            <a:r>
              <a:rPr lang="en-US" altLang="zh-CN" dirty="0"/>
              <a:t>SSL</a:t>
            </a:r>
            <a:r>
              <a:rPr lang="zh-CN" altLang="en-US" dirty="0"/>
              <a:t>握手协议</a:t>
            </a:r>
          </a:p>
        </p:txBody>
      </p:sp>
      <p:pic>
        <p:nvPicPr>
          <p:cNvPr id="4" name="Picture 5" descr="hand3.png">
            <a:extLst>
              <a:ext uri="{FF2B5EF4-FFF2-40B4-BE49-F238E27FC236}">
                <a16:creationId xmlns:a16="http://schemas.microsoft.com/office/drawing/2014/main" id="{DD8535A0-CBDA-AAA7-CED0-41968D1909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0138" y="1195438"/>
            <a:ext cx="452755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12F6F960-86BF-179F-BB67-79353B58C9FD}"/>
              </a:ext>
            </a:extLst>
          </p:cNvPr>
          <p:cNvSpPr txBox="1">
            <a:spLocks noChangeArrowheads="1"/>
          </p:cNvSpPr>
          <p:nvPr/>
        </p:nvSpPr>
        <p:spPr bwMode="auto">
          <a:xfrm>
            <a:off x="1774826" y="1520876"/>
            <a:ext cx="20177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400">
                <a:solidFill>
                  <a:srgbClr val="FF0000"/>
                </a:solidFill>
                <a:latin typeface="Arial" panose="020B0604020202020204" pitchFamily="34" charset="0"/>
                <a:ea typeface="宋体" panose="02010600030101010101" pitchFamily="2" charset="-122"/>
              </a:rPr>
              <a:t>1</a:t>
            </a:r>
            <a:r>
              <a:rPr lang="zh-CN" altLang="en-US" sz="1400">
                <a:solidFill>
                  <a:srgbClr val="FF0000"/>
                </a:solidFill>
                <a:latin typeface="Arial" panose="020B0604020202020204" pitchFamily="34" charset="0"/>
                <a:ea typeface="宋体" panose="02010600030101010101" pitchFamily="2" charset="-122"/>
              </a:rPr>
              <a:t>、发送</a:t>
            </a:r>
            <a:r>
              <a:rPr lang="en-US" altLang="zh-CN" sz="1400">
                <a:solidFill>
                  <a:srgbClr val="FF0000"/>
                </a:solidFill>
                <a:latin typeface="Arial" panose="020B0604020202020204" pitchFamily="34" charset="0"/>
                <a:ea typeface="宋体" panose="02010600030101010101" pitchFamily="2" charset="-122"/>
              </a:rPr>
              <a:t>hello</a:t>
            </a:r>
            <a:r>
              <a:rPr lang="zh-CN" altLang="en-US" sz="1400">
                <a:solidFill>
                  <a:srgbClr val="FF0000"/>
                </a:solidFill>
                <a:latin typeface="Arial" panose="020B0604020202020204" pitchFamily="34" charset="0"/>
                <a:ea typeface="宋体" panose="02010600030101010101" pitchFamily="2" charset="-122"/>
              </a:rPr>
              <a:t>报文建立请求链接，并告诉对方自己支持的加密套件</a:t>
            </a:r>
            <a:endParaRPr lang="en-US" altLang="en-US" sz="1400">
              <a:solidFill>
                <a:srgbClr val="FF0000"/>
              </a:solidFill>
              <a:latin typeface="Arial" panose="020B0604020202020204" pitchFamily="34" charset="0"/>
            </a:endParaRPr>
          </a:p>
        </p:txBody>
      </p:sp>
      <p:sp>
        <p:nvSpPr>
          <p:cNvPr id="6" name="TextBox 5">
            <a:extLst>
              <a:ext uri="{FF2B5EF4-FFF2-40B4-BE49-F238E27FC236}">
                <a16:creationId xmlns:a16="http://schemas.microsoft.com/office/drawing/2014/main" id="{A31D3421-F7F5-E5F7-6039-A586CB93895C}"/>
              </a:ext>
            </a:extLst>
          </p:cNvPr>
          <p:cNvSpPr txBox="1">
            <a:spLocks noChangeArrowheads="1"/>
          </p:cNvSpPr>
          <p:nvPr/>
        </p:nvSpPr>
        <p:spPr bwMode="auto">
          <a:xfrm>
            <a:off x="7156451" y="2360663"/>
            <a:ext cx="3260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400">
                <a:solidFill>
                  <a:srgbClr val="FF0000"/>
                </a:solidFill>
                <a:latin typeface="Arial" panose="020B0604020202020204" pitchFamily="34" charset="0"/>
                <a:ea typeface="宋体" panose="02010600030101010101" pitchFamily="2" charset="-122"/>
              </a:rPr>
              <a:t>2</a:t>
            </a:r>
            <a:r>
              <a:rPr lang="zh-CN" altLang="en-US" sz="1400">
                <a:solidFill>
                  <a:srgbClr val="FF0000"/>
                </a:solidFill>
                <a:latin typeface="Arial" panose="020B0604020202020204" pitchFamily="34" charset="0"/>
                <a:ea typeface="宋体" panose="02010600030101010101" pitchFamily="2" charset="-122"/>
              </a:rPr>
              <a:t>、发送</a:t>
            </a:r>
            <a:r>
              <a:rPr lang="en-US" altLang="zh-CN" sz="1400">
                <a:solidFill>
                  <a:srgbClr val="FF0000"/>
                </a:solidFill>
                <a:latin typeface="Arial" panose="020B0604020202020204" pitchFamily="34" charset="0"/>
                <a:ea typeface="宋体" panose="02010600030101010101" pitchFamily="2" charset="-122"/>
              </a:rPr>
              <a:t>hello</a:t>
            </a:r>
            <a:r>
              <a:rPr lang="zh-CN" altLang="en-US" sz="1400">
                <a:solidFill>
                  <a:srgbClr val="FF0000"/>
                </a:solidFill>
                <a:latin typeface="Arial" panose="020B0604020202020204" pitchFamily="34" charset="0"/>
                <a:ea typeface="宋体" panose="02010600030101010101" pitchFamily="2" charset="-122"/>
              </a:rPr>
              <a:t>报文、自己的证书，从前述加密套件中选择一套加密、</a:t>
            </a:r>
            <a:r>
              <a:rPr lang="en-US" altLang="zh-CN" sz="1400">
                <a:solidFill>
                  <a:srgbClr val="FF0000"/>
                </a:solidFill>
                <a:latin typeface="Arial" panose="020B0604020202020204" pitchFamily="34" charset="0"/>
                <a:ea typeface="宋体" panose="02010600030101010101" pitchFamily="2" charset="-122"/>
              </a:rPr>
              <a:t>hash</a:t>
            </a:r>
            <a:r>
              <a:rPr lang="zh-CN" altLang="en-US" sz="1400">
                <a:solidFill>
                  <a:srgbClr val="FF0000"/>
                </a:solidFill>
                <a:latin typeface="Arial" panose="020B0604020202020204" pitchFamily="34" charset="0"/>
                <a:ea typeface="宋体" panose="02010600030101010101" pitchFamily="2" charset="-122"/>
              </a:rPr>
              <a:t>算法</a:t>
            </a:r>
            <a:endParaRPr lang="en-US" altLang="en-US" sz="1400">
              <a:solidFill>
                <a:srgbClr val="FF0000"/>
              </a:solidFill>
              <a:latin typeface="Arial" panose="020B0604020202020204" pitchFamily="34" charset="0"/>
            </a:endParaRPr>
          </a:p>
        </p:txBody>
      </p:sp>
      <p:sp>
        <p:nvSpPr>
          <p:cNvPr id="7" name="TextBox 5">
            <a:extLst>
              <a:ext uri="{FF2B5EF4-FFF2-40B4-BE49-F238E27FC236}">
                <a16:creationId xmlns:a16="http://schemas.microsoft.com/office/drawing/2014/main" id="{52C57E86-7E6F-3816-AF19-FBF272876CB7}"/>
              </a:ext>
            </a:extLst>
          </p:cNvPr>
          <p:cNvSpPr txBox="1">
            <a:spLocks noChangeArrowheads="1"/>
          </p:cNvSpPr>
          <p:nvPr/>
        </p:nvSpPr>
        <p:spPr bwMode="auto">
          <a:xfrm>
            <a:off x="1774826" y="3532237"/>
            <a:ext cx="2881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400">
                <a:solidFill>
                  <a:srgbClr val="FF0000"/>
                </a:solidFill>
                <a:latin typeface="Arial" panose="020B0604020202020204" pitchFamily="34" charset="0"/>
                <a:ea typeface="宋体" panose="02010600030101010101" pitchFamily="2" charset="-122"/>
              </a:rPr>
              <a:t>3</a:t>
            </a:r>
            <a:r>
              <a:rPr lang="zh-CN" altLang="en-US" sz="1400">
                <a:solidFill>
                  <a:srgbClr val="FF0000"/>
                </a:solidFill>
                <a:latin typeface="Arial" panose="020B0604020202020204" pitchFamily="34" charset="0"/>
                <a:ea typeface="宋体" panose="02010600030101010101" pitchFamily="2" charset="-122"/>
              </a:rPr>
              <a:t>、验证证书合法性；生成会话密钥，用服务器公钥加密后发给对方</a:t>
            </a:r>
            <a:endParaRPr lang="en-US" altLang="en-US" sz="1400">
              <a:solidFill>
                <a:srgbClr val="FF0000"/>
              </a:solidFill>
              <a:latin typeface="Arial" panose="020B0604020202020204" pitchFamily="34" charset="0"/>
            </a:endParaRPr>
          </a:p>
        </p:txBody>
      </p:sp>
      <p:sp>
        <p:nvSpPr>
          <p:cNvPr id="8" name="TextBox 5">
            <a:extLst>
              <a:ext uri="{FF2B5EF4-FFF2-40B4-BE49-F238E27FC236}">
                <a16:creationId xmlns:a16="http://schemas.microsoft.com/office/drawing/2014/main" id="{C2C6C369-35C0-73D7-8AE8-D76F7E1D3800}"/>
              </a:ext>
            </a:extLst>
          </p:cNvPr>
          <p:cNvSpPr txBox="1">
            <a:spLocks noChangeArrowheads="1"/>
          </p:cNvSpPr>
          <p:nvPr/>
        </p:nvSpPr>
        <p:spPr bwMode="auto">
          <a:xfrm>
            <a:off x="7156451" y="4448226"/>
            <a:ext cx="3260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400">
                <a:solidFill>
                  <a:srgbClr val="FF0000"/>
                </a:solidFill>
                <a:latin typeface="Arial" panose="020B0604020202020204" pitchFamily="34" charset="0"/>
                <a:ea typeface="宋体" panose="02010600030101010101" pitchFamily="2" charset="-122"/>
              </a:rPr>
              <a:t>4</a:t>
            </a:r>
            <a:r>
              <a:rPr lang="zh-CN" altLang="en-US" sz="1400">
                <a:solidFill>
                  <a:srgbClr val="FF0000"/>
                </a:solidFill>
                <a:latin typeface="Arial" panose="020B0604020202020204" pitchFamily="34" charset="0"/>
                <a:ea typeface="宋体" panose="02010600030101010101" pitchFamily="2" charset="-122"/>
              </a:rPr>
              <a:t>、私钥解密、获得会话密钥</a:t>
            </a:r>
            <a:endParaRPr lang="en-US" altLang="en-US" sz="1400">
              <a:solidFill>
                <a:srgbClr val="FF0000"/>
              </a:solidFill>
              <a:latin typeface="Arial" panose="020B0604020202020204" pitchFamily="34" charset="0"/>
            </a:endParaRPr>
          </a:p>
        </p:txBody>
      </p:sp>
      <p:sp>
        <p:nvSpPr>
          <p:cNvPr id="9" name="TextBox 5">
            <a:extLst>
              <a:ext uri="{FF2B5EF4-FFF2-40B4-BE49-F238E27FC236}">
                <a16:creationId xmlns:a16="http://schemas.microsoft.com/office/drawing/2014/main" id="{E83325A2-2F36-9983-D411-BA3999658799}"/>
              </a:ext>
            </a:extLst>
          </p:cNvPr>
          <p:cNvSpPr txBox="1">
            <a:spLocks noChangeArrowheads="1"/>
          </p:cNvSpPr>
          <p:nvPr/>
        </p:nvSpPr>
        <p:spPr bwMode="auto">
          <a:xfrm>
            <a:off x="7853363" y="5189587"/>
            <a:ext cx="25638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ct val="0"/>
              </a:spcBef>
              <a:buSzTx/>
              <a:buFontTx/>
              <a:buNone/>
            </a:pPr>
            <a:r>
              <a:rPr lang="en-US" altLang="zh-CN" sz="1400">
                <a:solidFill>
                  <a:srgbClr val="FF0000"/>
                </a:solidFill>
                <a:latin typeface="Arial" panose="020B0604020202020204" pitchFamily="34" charset="0"/>
                <a:ea typeface="宋体" panose="02010600030101010101" pitchFamily="2" charset="-122"/>
              </a:rPr>
              <a:t>5</a:t>
            </a:r>
            <a:r>
              <a:rPr lang="zh-CN" altLang="en-US" sz="1400">
                <a:solidFill>
                  <a:srgbClr val="FF0000"/>
                </a:solidFill>
                <a:latin typeface="Arial" panose="020B0604020202020204" pitchFamily="34" charset="0"/>
                <a:ea typeface="宋体" panose="02010600030101010101" pitchFamily="2" charset="-122"/>
              </a:rPr>
              <a:t>、浏览器用图标提示已建立安全信道</a:t>
            </a:r>
            <a:endParaRPr lang="en-US" altLang="en-US" sz="1400">
              <a:solidFill>
                <a:srgbClr val="FF0000"/>
              </a:solidFill>
              <a:latin typeface="Arial" panose="020B0604020202020204" pitchFamily="34" charset="0"/>
            </a:endParaRPr>
          </a:p>
        </p:txBody>
      </p:sp>
    </p:spTree>
    <p:extLst>
      <p:ext uri="{BB962C8B-B14F-4D97-AF65-F5344CB8AC3E}">
        <p14:creationId xmlns:p14="http://schemas.microsoft.com/office/powerpoint/2010/main" val="248198762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C29DB-3880-69E1-E404-E9C0FF9567BA}"/>
              </a:ext>
            </a:extLst>
          </p:cNvPr>
          <p:cNvSpPr>
            <a:spLocks noGrp="1"/>
          </p:cNvSpPr>
          <p:nvPr>
            <p:ph type="title"/>
          </p:nvPr>
        </p:nvSpPr>
        <p:spPr/>
        <p:txBody>
          <a:bodyPr/>
          <a:lstStyle/>
          <a:p>
            <a:endParaRPr lang="zh-CN" altLang="en-US" dirty="0"/>
          </a:p>
        </p:txBody>
      </p:sp>
      <p:pic>
        <p:nvPicPr>
          <p:cNvPr id="3" name="图片 2">
            <a:extLst>
              <a:ext uri="{FF2B5EF4-FFF2-40B4-BE49-F238E27FC236}">
                <a16:creationId xmlns:a16="http://schemas.microsoft.com/office/drawing/2014/main" id="{0088D0E4-CCDC-2815-3ADC-4F0CFF239E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862" y="-830263"/>
            <a:ext cx="9566276" cy="915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93064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FAQ</a:t>
            </a:r>
            <a:endParaRPr lang="zh-CN" altLang="en-US" dirty="0"/>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233489"/>
            <a:ext cx="11065644" cy="132343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问：认证体现在哪？</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答：服务器能成功解密你发来的密文，说明他就是证书里声称的那个人</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你用浏览器上网，</a:t>
            </a:r>
            <a:r>
              <a:rPr lang="en-US" altLang="zh-CN" sz="2000" dirty="0">
                <a:latin typeface="+mn-ea"/>
                <a:ea typeface="+mn-ea"/>
              </a:rPr>
              <a:t>Web</a:t>
            </a:r>
            <a:r>
              <a:rPr lang="zh-CN" altLang="en-US" sz="2000" dirty="0">
                <a:latin typeface="+mn-ea"/>
                <a:ea typeface="+mn-ea"/>
              </a:rPr>
              <a:t>服务器不需要认证你的身份，你能认证</a:t>
            </a:r>
            <a:r>
              <a:rPr lang="en-US" altLang="zh-CN" sz="2000" dirty="0">
                <a:latin typeface="+mn-ea"/>
                <a:ea typeface="+mn-ea"/>
              </a:rPr>
              <a:t>Web</a:t>
            </a:r>
            <a:r>
              <a:rPr lang="zh-CN" altLang="en-US" sz="2000" dirty="0">
                <a:latin typeface="+mn-ea"/>
                <a:ea typeface="+mn-ea"/>
              </a:rPr>
              <a:t>服务器身份就行了</a:t>
            </a:r>
          </a:p>
        </p:txBody>
      </p:sp>
      <p:pic>
        <p:nvPicPr>
          <p:cNvPr id="5" name="图片 4">
            <a:extLst>
              <a:ext uri="{FF2B5EF4-FFF2-40B4-BE49-F238E27FC236}">
                <a16:creationId xmlns:a16="http://schemas.microsoft.com/office/drawing/2014/main" id="{F22607C4-5B28-2027-D3F3-6091A4078209}"/>
              </a:ext>
            </a:extLst>
          </p:cNvPr>
          <p:cNvPicPr>
            <a:picLocks noChangeAspect="1"/>
          </p:cNvPicPr>
          <p:nvPr/>
        </p:nvPicPr>
        <p:blipFill>
          <a:blip r:embed="rId2"/>
          <a:stretch>
            <a:fillRect/>
          </a:stretch>
        </p:blipFill>
        <p:spPr>
          <a:xfrm>
            <a:off x="1798361" y="3395201"/>
            <a:ext cx="7630794" cy="2537455"/>
          </a:xfrm>
          <a:prstGeom prst="rect">
            <a:avLst/>
          </a:prstGeom>
        </p:spPr>
      </p:pic>
    </p:spTree>
    <p:extLst>
      <p:ext uri="{BB962C8B-B14F-4D97-AF65-F5344CB8AC3E}">
        <p14:creationId xmlns:p14="http://schemas.microsoft.com/office/powerpoint/2010/main" val="405942213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2</a:t>
            </a:r>
            <a:r>
              <a:rPr lang="zh-CN" altLang="en-US" dirty="0"/>
              <a:t>）</a:t>
            </a:r>
            <a:r>
              <a:rPr lang="en-US" altLang="zh-CN" dirty="0"/>
              <a:t>SSL</a:t>
            </a:r>
            <a:r>
              <a:rPr lang="zh-CN" altLang="en-US" dirty="0"/>
              <a:t>修改密码参数协议</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1785104"/>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三个</a:t>
            </a:r>
            <a:r>
              <a:rPr lang="en-US" altLang="zh-CN" sz="2000" dirty="0">
                <a:latin typeface="+mn-ea"/>
                <a:ea typeface="+mn-ea"/>
              </a:rPr>
              <a:t>SSL</a:t>
            </a:r>
            <a:r>
              <a:rPr lang="zh-CN" altLang="en-US" sz="2000" dirty="0">
                <a:latin typeface="+mn-ea"/>
                <a:ea typeface="+mn-ea"/>
              </a:rPr>
              <a:t>特定协议中的一个，该协议使用</a:t>
            </a:r>
            <a:r>
              <a:rPr lang="en-US" altLang="zh-CN" sz="2000" dirty="0">
                <a:latin typeface="+mn-ea"/>
                <a:ea typeface="+mn-ea"/>
              </a:rPr>
              <a:t>SSL</a:t>
            </a:r>
            <a:r>
              <a:rPr lang="zh-CN" altLang="en-US" sz="2000" dirty="0">
                <a:latin typeface="+mn-ea"/>
                <a:ea typeface="+mn-ea"/>
              </a:rPr>
              <a:t>记录协议，并且是最简单的</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该协议由一个简单的消息构成，该消息</a:t>
            </a:r>
            <a:r>
              <a:rPr lang="zh-CN" altLang="en-US" sz="2000" b="1" dirty="0">
                <a:solidFill>
                  <a:srgbClr val="C00000"/>
                </a:solidFill>
                <a:latin typeface="+mn-ea"/>
                <a:ea typeface="+mn-ea"/>
              </a:rPr>
              <a:t>只有一个值为</a:t>
            </a:r>
            <a:r>
              <a:rPr lang="en-US" altLang="zh-CN" sz="2000" b="1" dirty="0">
                <a:solidFill>
                  <a:srgbClr val="C00000"/>
                </a:solidFill>
                <a:latin typeface="+mn-ea"/>
                <a:ea typeface="+mn-ea"/>
              </a:rPr>
              <a:t>1</a:t>
            </a:r>
            <a:r>
              <a:rPr lang="zh-CN" altLang="en-US" sz="2000" b="1" dirty="0">
                <a:solidFill>
                  <a:srgbClr val="C00000"/>
                </a:solidFill>
                <a:latin typeface="+mn-ea"/>
                <a:ea typeface="+mn-ea"/>
              </a:rPr>
              <a:t>的字节</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此消息的唯一目的是使</a:t>
            </a:r>
            <a:r>
              <a:rPr lang="zh-CN" altLang="en-US" sz="2000" b="1" dirty="0">
                <a:solidFill>
                  <a:srgbClr val="C00000"/>
                </a:solidFill>
                <a:latin typeface="+mn-ea"/>
                <a:ea typeface="+mn-ea"/>
              </a:rPr>
              <a:t>挂起状态更改为当前状态</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同时</a:t>
            </a:r>
            <a:r>
              <a:rPr lang="zh-CN" altLang="en-US" sz="2000" b="1" dirty="0">
                <a:solidFill>
                  <a:srgbClr val="C00000"/>
                </a:solidFill>
                <a:latin typeface="+mn-ea"/>
                <a:ea typeface="+mn-ea"/>
              </a:rPr>
              <a:t>更新</a:t>
            </a:r>
            <a:r>
              <a:rPr lang="zh-CN" altLang="en-US" sz="2000" dirty="0">
                <a:latin typeface="+mn-ea"/>
                <a:ea typeface="+mn-ea"/>
              </a:rPr>
              <a:t>该连接即将使用的密码套件</a:t>
            </a:r>
          </a:p>
        </p:txBody>
      </p:sp>
    </p:spTree>
    <p:extLst>
      <p:ext uri="{BB962C8B-B14F-4D97-AF65-F5344CB8AC3E}">
        <p14:creationId xmlns:p14="http://schemas.microsoft.com/office/powerpoint/2010/main" val="217015132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3</a:t>
            </a:r>
            <a:r>
              <a:rPr lang="zh-CN" altLang="en-US" dirty="0"/>
              <a:t>）</a:t>
            </a:r>
            <a:r>
              <a:rPr lang="en-US" altLang="zh-CN" dirty="0"/>
              <a:t>SSL</a:t>
            </a:r>
            <a:r>
              <a:rPr lang="zh-CN" altLang="en-US" dirty="0"/>
              <a:t>报警协议</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3016210"/>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用于把</a:t>
            </a:r>
            <a:r>
              <a:rPr lang="en-US" altLang="zh-CN" sz="2000" dirty="0">
                <a:latin typeface="+mn-ea"/>
                <a:ea typeface="+mn-ea"/>
              </a:rPr>
              <a:t>SSL</a:t>
            </a:r>
            <a:r>
              <a:rPr lang="zh-CN" altLang="en-US" sz="2000" dirty="0">
                <a:latin typeface="+mn-ea"/>
                <a:ea typeface="+mn-ea"/>
              </a:rPr>
              <a:t>相关的报警传递给每一个实体</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严重程度</a:t>
            </a:r>
            <a:r>
              <a:rPr lang="zh-CN" altLang="en-US" sz="2000" dirty="0">
                <a:latin typeface="+mn-ea"/>
                <a:ea typeface="+mn-ea"/>
              </a:rPr>
              <a:t>：警告（首字节为</a:t>
            </a:r>
            <a:r>
              <a:rPr lang="en-US" altLang="zh-CN" sz="2000" dirty="0">
                <a:latin typeface="+mn-ea"/>
                <a:ea typeface="+mn-ea"/>
              </a:rPr>
              <a:t>1</a:t>
            </a:r>
            <a:r>
              <a:rPr lang="zh-CN" altLang="en-US" sz="2000" dirty="0">
                <a:latin typeface="+mn-ea"/>
                <a:ea typeface="+mn-ea"/>
              </a:rPr>
              <a:t>）、致命错误（首字节为</a:t>
            </a:r>
            <a:r>
              <a:rPr lang="en-US" altLang="zh-CN" sz="2000" dirty="0">
                <a:latin typeface="+mn-ea"/>
                <a:ea typeface="+mn-ea"/>
              </a:rPr>
              <a:t>2</a:t>
            </a:r>
            <a:r>
              <a:rPr lang="zh-CN" altLang="en-US" sz="2000" dirty="0">
                <a:latin typeface="+mn-ea"/>
                <a:ea typeface="+mn-ea"/>
              </a:rPr>
              <a:t>）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致命错误</a:t>
            </a:r>
            <a:r>
              <a:rPr lang="zh-CN" altLang="en-US" sz="2000" dirty="0">
                <a:latin typeface="+mn-ea"/>
                <a:ea typeface="+mn-ea"/>
              </a:rPr>
              <a:t>举例：意外的消息，错误的</a:t>
            </a:r>
            <a:r>
              <a:rPr lang="en-US" altLang="zh-CN" sz="2000" dirty="0">
                <a:latin typeface="+mn-ea"/>
                <a:ea typeface="+mn-ea"/>
              </a:rPr>
              <a:t>MAC</a:t>
            </a:r>
            <a:r>
              <a:rPr lang="zh-CN" altLang="en-US" sz="2000" dirty="0">
                <a:latin typeface="+mn-ea"/>
                <a:ea typeface="+mn-ea"/>
              </a:rPr>
              <a:t>，解压失败，握手失败，参数非法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警告</a:t>
            </a:r>
            <a:r>
              <a:rPr lang="zh-CN" altLang="en-US" sz="2000" dirty="0">
                <a:latin typeface="+mn-ea"/>
                <a:ea typeface="+mn-ea"/>
              </a:rPr>
              <a:t>举例：通知已关闭，没有证书，错误的证书，不支持的证书，证书被撤销，证书过期，证书未知  </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如果发生</a:t>
            </a:r>
            <a:r>
              <a:rPr lang="zh-CN" altLang="en-US" sz="2000" b="1" dirty="0">
                <a:solidFill>
                  <a:srgbClr val="C00000"/>
                </a:solidFill>
                <a:latin typeface="+mn-ea"/>
                <a:ea typeface="+mn-ea"/>
              </a:rPr>
              <a:t>致命错误</a:t>
            </a:r>
            <a:r>
              <a:rPr lang="zh-CN" altLang="en-US" sz="2000" dirty="0">
                <a:latin typeface="+mn-ea"/>
                <a:ea typeface="+mn-ea"/>
              </a:rPr>
              <a:t>，</a:t>
            </a:r>
            <a:r>
              <a:rPr lang="en-US" altLang="zh-CN" sz="2000" dirty="0">
                <a:latin typeface="+mn-ea"/>
                <a:ea typeface="+mn-ea"/>
              </a:rPr>
              <a:t>SSL</a:t>
            </a:r>
            <a:r>
              <a:rPr lang="zh-CN" altLang="en-US" sz="2000" dirty="0">
                <a:latin typeface="+mn-ea"/>
                <a:ea typeface="+mn-ea"/>
              </a:rPr>
              <a:t>立即中断当前连接、会话中其它连接继续执行，不再建立新连接</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与所有</a:t>
            </a:r>
            <a:r>
              <a:rPr lang="en-US" altLang="zh-CN" sz="2000" dirty="0">
                <a:latin typeface="+mn-ea"/>
                <a:ea typeface="+mn-ea"/>
              </a:rPr>
              <a:t>SSL</a:t>
            </a:r>
            <a:r>
              <a:rPr lang="zh-CN" altLang="en-US" sz="2000" dirty="0">
                <a:latin typeface="+mn-ea"/>
                <a:ea typeface="+mn-ea"/>
              </a:rPr>
              <a:t>数据一样，报警协议也需要</a:t>
            </a:r>
            <a:r>
              <a:rPr lang="zh-CN" altLang="en-US" sz="2000" b="1" dirty="0">
                <a:solidFill>
                  <a:srgbClr val="C00000"/>
                </a:solidFill>
                <a:latin typeface="+mn-ea"/>
                <a:ea typeface="+mn-ea"/>
              </a:rPr>
              <a:t>压缩和加密</a:t>
            </a:r>
          </a:p>
        </p:txBody>
      </p:sp>
    </p:spTree>
    <p:extLst>
      <p:ext uri="{BB962C8B-B14F-4D97-AF65-F5344CB8AC3E}">
        <p14:creationId xmlns:p14="http://schemas.microsoft.com/office/powerpoint/2010/main" val="82746782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4</a:t>
            </a:r>
            <a:r>
              <a:rPr lang="zh-CN" altLang="en-US" dirty="0"/>
              <a:t>）</a:t>
            </a:r>
            <a:r>
              <a:rPr lang="en-US" altLang="zh-CN" dirty="0"/>
              <a:t>SSL</a:t>
            </a:r>
            <a:r>
              <a:rPr lang="zh-CN" altLang="en-US" dirty="0"/>
              <a:t>记录协议：</a:t>
            </a:r>
            <a:r>
              <a:rPr lang="en-US" altLang="zh-CN" dirty="0"/>
              <a:t>SSL</a:t>
            </a:r>
            <a:r>
              <a:rPr lang="zh-CN" altLang="en-US" dirty="0"/>
              <a:t>数据如何封装的？</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317009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记录协议提供了</a:t>
            </a:r>
            <a:r>
              <a:rPr lang="en-US" altLang="zh-CN" sz="2000" dirty="0">
                <a:latin typeface="+mn-ea"/>
                <a:ea typeface="+mn-ea"/>
              </a:rPr>
              <a:t>2</a:t>
            </a:r>
            <a:r>
              <a:rPr lang="zh-CN" altLang="en-US" sz="2000" dirty="0">
                <a:latin typeface="+mn-ea"/>
                <a:ea typeface="+mn-ea"/>
              </a:rPr>
              <a:t>种</a:t>
            </a:r>
            <a:r>
              <a:rPr lang="en-US" altLang="zh-CN" sz="2000" dirty="0">
                <a:latin typeface="+mn-ea"/>
                <a:ea typeface="+mn-ea"/>
              </a:rPr>
              <a:t>SSL</a:t>
            </a:r>
            <a:r>
              <a:rPr lang="zh-CN" altLang="en-US" sz="2000" dirty="0">
                <a:latin typeface="+mn-ea"/>
                <a:ea typeface="+mn-ea"/>
              </a:rPr>
              <a:t>连接服务：</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机密性</a:t>
            </a: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握手协议定义了一个共享密钥，该密钥用于</a:t>
            </a:r>
            <a:r>
              <a:rPr lang="en-US" altLang="zh-CN" sz="2000" dirty="0">
                <a:latin typeface="+mn-ea"/>
                <a:ea typeface="+mn-ea"/>
              </a:rPr>
              <a:t>SSL</a:t>
            </a:r>
            <a:r>
              <a:rPr lang="zh-CN" altLang="en-US" sz="2000" dirty="0">
                <a:latin typeface="+mn-ea"/>
                <a:ea typeface="+mn-ea"/>
              </a:rPr>
              <a:t>载荷的对称加密</a:t>
            </a: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支持算法：</a:t>
            </a:r>
            <a:r>
              <a:rPr lang="en-US" altLang="zh-CN" sz="2000" dirty="0">
                <a:latin typeface="+mn-ea"/>
                <a:ea typeface="+mn-ea"/>
              </a:rPr>
              <a:t>AES, IDEA, RC2-40, DES-40, DES, 3DES, Fortezza, RC4-40, RC4-128</a:t>
            </a: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加密之前消息会被压缩</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消息完整性</a:t>
            </a: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握手协议定义了另一个共享密钥，该密钥用于生成消息鉴别码（</a:t>
            </a:r>
            <a:r>
              <a:rPr lang="en-US" altLang="zh-CN" sz="2000" dirty="0">
                <a:latin typeface="+mn-ea"/>
                <a:ea typeface="+mn-ea"/>
              </a:rPr>
              <a:t>MAC</a:t>
            </a:r>
            <a:r>
              <a:rPr lang="zh-CN" altLang="en-US" sz="2000" dirty="0">
                <a:latin typeface="+mn-ea"/>
                <a:ea typeface="+mn-ea"/>
              </a:rPr>
              <a:t>）</a:t>
            </a:r>
            <a:endParaRPr lang="en-US" altLang="zh-CN" sz="2000" dirty="0">
              <a:latin typeface="+mn-ea"/>
              <a:ea typeface="+mn-ea"/>
            </a:endParaRPr>
          </a:p>
        </p:txBody>
      </p:sp>
    </p:spTree>
    <p:extLst>
      <p:ext uri="{BB962C8B-B14F-4D97-AF65-F5344CB8AC3E}">
        <p14:creationId xmlns:p14="http://schemas.microsoft.com/office/powerpoint/2010/main" val="200687005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4</a:t>
            </a:r>
            <a:r>
              <a:rPr lang="zh-CN" altLang="en-US" dirty="0"/>
              <a:t>）</a:t>
            </a:r>
            <a:r>
              <a:rPr lang="en-US" altLang="zh-CN" dirty="0"/>
              <a:t>SSL</a:t>
            </a:r>
            <a:r>
              <a:rPr lang="zh-CN" altLang="en-US" dirty="0"/>
              <a:t>记录协议：形象说明</a:t>
            </a:r>
          </a:p>
        </p:txBody>
      </p:sp>
      <p:pic>
        <p:nvPicPr>
          <p:cNvPr id="4" name="Picture 3" descr="ssl_intro_fig3.gif">
            <a:extLst>
              <a:ext uri="{FF2B5EF4-FFF2-40B4-BE49-F238E27FC236}">
                <a16:creationId xmlns:a16="http://schemas.microsoft.com/office/drawing/2014/main" id="{F61BBC9E-0B32-55DC-DF90-A89AAD2C5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428750"/>
            <a:ext cx="5707062"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01F7F05F-7C32-8897-FDCE-552FF7BAEB64}"/>
              </a:ext>
            </a:extLst>
          </p:cNvPr>
          <p:cNvSpPr txBox="1">
            <a:spLocks noChangeArrowheads="1"/>
          </p:cNvSpPr>
          <p:nvPr/>
        </p:nvSpPr>
        <p:spPr bwMode="auto">
          <a:xfrm>
            <a:off x="7827964" y="3078164"/>
            <a:ext cx="251618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ts val="1200"/>
              </a:spcBef>
              <a:buSzTx/>
              <a:buNone/>
            </a:pPr>
            <a:r>
              <a:rPr lang="zh-CN" altLang="en-US" sz="2000">
                <a:solidFill>
                  <a:srgbClr val="FF0000"/>
                </a:solidFill>
                <a:ea typeface="宋体" panose="02010600030101010101" pitchFamily="2" charset="-122"/>
                <a:cs typeface="Arial" panose="020B0604020202020204" pitchFamily="34" charset="0"/>
              </a:rPr>
              <a:t>步骤</a:t>
            </a:r>
            <a:r>
              <a:rPr lang="en-US" altLang="zh-CN" sz="2000">
                <a:solidFill>
                  <a:srgbClr val="FF0000"/>
                </a:solidFill>
                <a:ea typeface="宋体" panose="02010600030101010101" pitchFamily="2" charset="-122"/>
                <a:cs typeface="Arial" panose="020B0604020202020204" pitchFamily="34" charset="0"/>
              </a:rPr>
              <a:t>:</a:t>
            </a: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1. </a:t>
            </a:r>
            <a:r>
              <a:rPr lang="zh-CN" altLang="en-US" sz="2000">
                <a:solidFill>
                  <a:srgbClr val="FF0000"/>
                </a:solidFill>
                <a:ea typeface="宋体" panose="02010600030101010101" pitchFamily="2" charset="-122"/>
                <a:cs typeface="Arial" panose="020B0604020202020204" pitchFamily="34" charset="0"/>
              </a:rPr>
              <a:t>消息分段</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2. </a:t>
            </a:r>
            <a:r>
              <a:rPr lang="zh-CN" altLang="en-US" sz="2000">
                <a:solidFill>
                  <a:srgbClr val="FF0000"/>
                </a:solidFill>
                <a:ea typeface="宋体" panose="02010600030101010101" pitchFamily="2" charset="-122"/>
                <a:cs typeface="Arial" panose="020B0604020202020204" pitchFamily="34" charset="0"/>
              </a:rPr>
              <a:t>压缩</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3. </a:t>
            </a:r>
            <a:r>
              <a:rPr lang="zh-CN" altLang="en-US" sz="2000">
                <a:solidFill>
                  <a:srgbClr val="FF0000"/>
                </a:solidFill>
                <a:ea typeface="宋体" panose="02010600030101010101" pitchFamily="2" charset="-122"/>
                <a:cs typeface="Arial" panose="020B0604020202020204" pitchFamily="34" charset="0"/>
              </a:rPr>
              <a:t>计算并增加</a:t>
            </a:r>
            <a:r>
              <a:rPr lang="en-US" altLang="zh-CN" sz="2000">
                <a:solidFill>
                  <a:srgbClr val="FF0000"/>
                </a:solidFill>
                <a:ea typeface="宋体" panose="02010600030101010101" pitchFamily="2" charset="-122"/>
                <a:cs typeface="Arial" panose="020B0604020202020204" pitchFamily="34" charset="0"/>
              </a:rPr>
              <a:t>MAC</a:t>
            </a:r>
            <a:r>
              <a:rPr lang="zh-CN" altLang="en-US" sz="2000">
                <a:solidFill>
                  <a:srgbClr val="FF0000"/>
                </a:solidFill>
                <a:ea typeface="宋体" panose="02010600030101010101" pitchFamily="2" charset="-122"/>
                <a:cs typeface="Arial" panose="020B0604020202020204" pitchFamily="34" charset="0"/>
              </a:rPr>
              <a:t>码</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4. </a:t>
            </a:r>
            <a:r>
              <a:rPr lang="zh-CN" altLang="en-US" sz="2000">
                <a:solidFill>
                  <a:srgbClr val="FF0000"/>
                </a:solidFill>
                <a:ea typeface="宋体" panose="02010600030101010101" pitchFamily="2" charset="-122"/>
                <a:cs typeface="Arial" panose="020B0604020202020204" pitchFamily="34" charset="0"/>
              </a:rPr>
              <a:t>加密消息和</a:t>
            </a:r>
            <a:r>
              <a:rPr lang="en-US" altLang="zh-CN" sz="2000">
                <a:solidFill>
                  <a:srgbClr val="FF0000"/>
                </a:solidFill>
                <a:ea typeface="宋体" panose="02010600030101010101" pitchFamily="2" charset="-122"/>
                <a:cs typeface="Arial" panose="020B0604020202020204" pitchFamily="34" charset="0"/>
              </a:rPr>
              <a:t>MAC</a:t>
            </a: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5. </a:t>
            </a:r>
            <a:r>
              <a:rPr lang="zh-CN" altLang="en-US" sz="2000">
                <a:solidFill>
                  <a:srgbClr val="FF0000"/>
                </a:solidFill>
                <a:ea typeface="宋体" panose="02010600030101010101" pitchFamily="2" charset="-122"/>
                <a:cs typeface="Arial" panose="020B0604020202020204" pitchFamily="34" charset="0"/>
              </a:rPr>
              <a:t>添加</a:t>
            </a:r>
            <a:r>
              <a:rPr lang="en-US" altLang="zh-CN" sz="2000">
                <a:solidFill>
                  <a:srgbClr val="FF0000"/>
                </a:solidFill>
                <a:ea typeface="宋体" panose="02010600030101010101" pitchFamily="2" charset="-122"/>
                <a:cs typeface="Arial" panose="020B0604020202020204" pitchFamily="34" charset="0"/>
              </a:rPr>
              <a:t>SSL</a:t>
            </a:r>
            <a:r>
              <a:rPr lang="zh-CN" altLang="en-US" sz="2000">
                <a:solidFill>
                  <a:srgbClr val="FF0000"/>
                </a:solidFill>
                <a:ea typeface="宋体" panose="02010600030101010101" pitchFamily="2" charset="-122"/>
                <a:cs typeface="Arial" panose="020B0604020202020204" pitchFamily="34" charset="0"/>
              </a:rPr>
              <a:t>记录头</a:t>
            </a:r>
            <a:endParaRPr lang="en-US" altLang="zh-CN" sz="2000">
              <a:solidFill>
                <a:srgbClr val="FF0000"/>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29580958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4</a:t>
            </a:r>
            <a:r>
              <a:rPr lang="zh-CN" altLang="en-US" dirty="0"/>
              <a:t>）</a:t>
            </a:r>
            <a:r>
              <a:rPr lang="en-US" altLang="zh-CN" dirty="0"/>
              <a:t>SSL</a:t>
            </a:r>
            <a:r>
              <a:rPr lang="zh-CN" altLang="en-US" dirty="0"/>
              <a:t>记录协议：格式规范</a:t>
            </a:r>
          </a:p>
        </p:txBody>
      </p:sp>
      <p:pic>
        <p:nvPicPr>
          <p:cNvPr id="3" name="Picture 3">
            <a:extLst>
              <a:ext uri="{FF2B5EF4-FFF2-40B4-BE49-F238E27FC236}">
                <a16:creationId xmlns:a16="http://schemas.microsoft.com/office/drawing/2014/main" id="{4A0FBF1A-72B1-0C94-FA4C-AC6210E4A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265" b="18529"/>
          <a:stretch>
            <a:fillRect/>
          </a:stretch>
        </p:blipFill>
        <p:spPr bwMode="auto">
          <a:xfrm>
            <a:off x="2074864" y="1317626"/>
            <a:ext cx="8042275"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16:creationId xmlns:a16="http://schemas.microsoft.com/office/drawing/2014/main" id="{F47605DB-50CC-0969-7D41-34220F11802D}"/>
              </a:ext>
            </a:extLst>
          </p:cNvPr>
          <p:cNvSpPr txBox="1">
            <a:spLocks noChangeArrowheads="1"/>
          </p:cNvSpPr>
          <p:nvPr/>
        </p:nvSpPr>
        <p:spPr bwMode="auto">
          <a:xfrm>
            <a:off x="6888164" y="2832101"/>
            <a:ext cx="251618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eaLnBrk="1" hangingPunct="1">
              <a:spcBef>
                <a:spcPts val="1200"/>
              </a:spcBef>
              <a:buSzTx/>
              <a:buNone/>
            </a:pPr>
            <a:r>
              <a:rPr lang="zh-CN" altLang="en-US" sz="2000">
                <a:solidFill>
                  <a:srgbClr val="FF0000"/>
                </a:solidFill>
                <a:ea typeface="宋体" panose="02010600030101010101" pitchFamily="2" charset="-122"/>
                <a:cs typeface="Arial" panose="020B0604020202020204" pitchFamily="34" charset="0"/>
              </a:rPr>
              <a:t>步骤</a:t>
            </a:r>
            <a:r>
              <a:rPr lang="en-US" altLang="zh-CN" sz="2000">
                <a:solidFill>
                  <a:srgbClr val="FF0000"/>
                </a:solidFill>
                <a:ea typeface="宋体" panose="02010600030101010101" pitchFamily="2" charset="-122"/>
                <a:cs typeface="Arial" panose="020B0604020202020204" pitchFamily="34" charset="0"/>
              </a:rPr>
              <a:t>:</a:t>
            </a: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1. </a:t>
            </a:r>
            <a:r>
              <a:rPr lang="zh-CN" altLang="en-US" sz="2000">
                <a:solidFill>
                  <a:srgbClr val="FF0000"/>
                </a:solidFill>
                <a:ea typeface="宋体" panose="02010600030101010101" pitchFamily="2" charset="-122"/>
                <a:cs typeface="Arial" panose="020B0604020202020204" pitchFamily="34" charset="0"/>
              </a:rPr>
              <a:t>消息分段</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2. </a:t>
            </a:r>
            <a:r>
              <a:rPr lang="zh-CN" altLang="en-US" sz="2000">
                <a:solidFill>
                  <a:srgbClr val="FF0000"/>
                </a:solidFill>
                <a:ea typeface="宋体" panose="02010600030101010101" pitchFamily="2" charset="-122"/>
                <a:cs typeface="Arial" panose="020B0604020202020204" pitchFamily="34" charset="0"/>
              </a:rPr>
              <a:t>压缩</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3. </a:t>
            </a:r>
            <a:r>
              <a:rPr lang="zh-CN" altLang="en-US" sz="2000">
                <a:solidFill>
                  <a:srgbClr val="FF0000"/>
                </a:solidFill>
                <a:ea typeface="宋体" panose="02010600030101010101" pitchFamily="2" charset="-122"/>
                <a:cs typeface="Arial" panose="020B0604020202020204" pitchFamily="34" charset="0"/>
              </a:rPr>
              <a:t>计算并增加</a:t>
            </a:r>
            <a:r>
              <a:rPr lang="en-US" altLang="zh-CN" sz="2000">
                <a:solidFill>
                  <a:srgbClr val="FF0000"/>
                </a:solidFill>
                <a:ea typeface="宋体" panose="02010600030101010101" pitchFamily="2" charset="-122"/>
                <a:cs typeface="Arial" panose="020B0604020202020204" pitchFamily="34" charset="0"/>
              </a:rPr>
              <a:t>MAC</a:t>
            </a:r>
            <a:r>
              <a:rPr lang="zh-CN" altLang="en-US" sz="2000">
                <a:solidFill>
                  <a:srgbClr val="FF0000"/>
                </a:solidFill>
                <a:ea typeface="宋体" panose="02010600030101010101" pitchFamily="2" charset="-122"/>
                <a:cs typeface="Arial" panose="020B0604020202020204" pitchFamily="34" charset="0"/>
              </a:rPr>
              <a:t>码</a:t>
            </a:r>
            <a:endParaRPr lang="en-US" altLang="zh-CN" sz="2000">
              <a:solidFill>
                <a:srgbClr val="FF0000"/>
              </a:solidFill>
              <a:ea typeface="宋体" panose="02010600030101010101" pitchFamily="2" charset="-122"/>
              <a:cs typeface="Arial" panose="020B0604020202020204" pitchFamily="34" charset="0"/>
            </a:endParaRP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4. </a:t>
            </a:r>
            <a:r>
              <a:rPr lang="zh-CN" altLang="en-US" sz="2000">
                <a:solidFill>
                  <a:srgbClr val="FF0000"/>
                </a:solidFill>
                <a:ea typeface="宋体" panose="02010600030101010101" pitchFamily="2" charset="-122"/>
                <a:cs typeface="Arial" panose="020B0604020202020204" pitchFamily="34" charset="0"/>
              </a:rPr>
              <a:t>加密消息和</a:t>
            </a:r>
            <a:r>
              <a:rPr lang="en-US" altLang="zh-CN" sz="2000">
                <a:solidFill>
                  <a:srgbClr val="FF0000"/>
                </a:solidFill>
                <a:ea typeface="宋体" panose="02010600030101010101" pitchFamily="2" charset="-122"/>
                <a:cs typeface="Arial" panose="020B0604020202020204" pitchFamily="34" charset="0"/>
              </a:rPr>
              <a:t>MAC</a:t>
            </a:r>
          </a:p>
          <a:p>
            <a:pPr eaLnBrk="1" hangingPunct="1">
              <a:spcBef>
                <a:spcPts val="1200"/>
              </a:spcBef>
              <a:buSzTx/>
              <a:buNone/>
            </a:pPr>
            <a:r>
              <a:rPr lang="en-US" altLang="zh-CN" sz="2000">
                <a:solidFill>
                  <a:srgbClr val="FF0000"/>
                </a:solidFill>
                <a:ea typeface="宋体" panose="02010600030101010101" pitchFamily="2" charset="-122"/>
                <a:cs typeface="Arial" panose="020B0604020202020204" pitchFamily="34" charset="0"/>
              </a:rPr>
              <a:t>5. </a:t>
            </a:r>
            <a:r>
              <a:rPr lang="zh-CN" altLang="en-US" sz="2000">
                <a:solidFill>
                  <a:srgbClr val="FF0000"/>
                </a:solidFill>
                <a:ea typeface="宋体" panose="02010600030101010101" pitchFamily="2" charset="-122"/>
                <a:cs typeface="Arial" panose="020B0604020202020204" pitchFamily="34" charset="0"/>
              </a:rPr>
              <a:t>添加</a:t>
            </a:r>
            <a:r>
              <a:rPr lang="en-US" altLang="zh-CN" sz="2000">
                <a:solidFill>
                  <a:srgbClr val="FF0000"/>
                </a:solidFill>
                <a:ea typeface="宋体" panose="02010600030101010101" pitchFamily="2" charset="-122"/>
                <a:cs typeface="Arial" panose="020B0604020202020204" pitchFamily="34" charset="0"/>
              </a:rPr>
              <a:t>SSL</a:t>
            </a:r>
            <a:r>
              <a:rPr lang="zh-CN" altLang="en-US" sz="2000">
                <a:solidFill>
                  <a:srgbClr val="FF0000"/>
                </a:solidFill>
                <a:ea typeface="宋体" panose="02010600030101010101" pitchFamily="2" charset="-122"/>
                <a:cs typeface="Arial" panose="020B0604020202020204" pitchFamily="34" charset="0"/>
              </a:rPr>
              <a:t>记录头</a:t>
            </a:r>
            <a:endParaRPr lang="en-US" altLang="zh-CN" sz="2000">
              <a:solidFill>
                <a:srgbClr val="FF0000"/>
              </a:solidFill>
              <a:ea typeface="宋体" panose="02010600030101010101" pitchFamily="2" charset="-122"/>
              <a:cs typeface="Arial" panose="020B0604020202020204" pitchFamily="34" charset="0"/>
            </a:endParaRPr>
          </a:p>
        </p:txBody>
      </p:sp>
      <p:sp>
        <p:nvSpPr>
          <p:cNvPr id="7" name="TextBox 5">
            <a:extLst>
              <a:ext uri="{FF2B5EF4-FFF2-40B4-BE49-F238E27FC236}">
                <a16:creationId xmlns:a16="http://schemas.microsoft.com/office/drawing/2014/main" id="{8C9B07DC-935F-0969-C8B1-74BB38E61718}"/>
              </a:ext>
            </a:extLst>
          </p:cNvPr>
          <p:cNvSpPr txBox="1">
            <a:spLocks noChangeArrowheads="1"/>
          </p:cNvSpPr>
          <p:nvPr/>
        </p:nvSpPr>
        <p:spPr bwMode="auto">
          <a:xfrm>
            <a:off x="6240464" y="1439863"/>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a:solidFill>
                  <a:srgbClr val="FF0000"/>
                </a:solidFill>
                <a:ea typeface="宋体" panose="02010600030101010101" pitchFamily="2" charset="-122"/>
                <a:cs typeface="Arial" panose="020B0604020202020204" pitchFamily="34" charset="0"/>
              </a:rPr>
              <a:t>应用数据</a:t>
            </a:r>
            <a:endParaRPr lang="en-US" altLang="en-US" sz="2000">
              <a:solidFill>
                <a:srgbClr val="FF0000"/>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26557884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a:t>
            </a:r>
            <a:r>
              <a:rPr lang="zh-CN" altLang="en-US" dirty="0"/>
              <a:t>安全协议与七层</a:t>
            </a:r>
            <a:r>
              <a:rPr lang="en-US" altLang="zh-CN" dirty="0"/>
              <a:t>OSI</a:t>
            </a:r>
            <a:r>
              <a:rPr lang="zh-CN" altLang="en-US" dirty="0"/>
              <a:t>模型</a:t>
            </a:r>
          </a:p>
        </p:txBody>
      </p:sp>
      <p:grpSp>
        <p:nvGrpSpPr>
          <p:cNvPr id="14" name="组合 13"/>
          <p:cNvGrpSpPr/>
          <p:nvPr/>
        </p:nvGrpSpPr>
        <p:grpSpPr>
          <a:xfrm>
            <a:off x="442913" y="920752"/>
            <a:ext cx="11749087" cy="4223810"/>
            <a:chOff x="1407886" y="2946399"/>
            <a:chExt cx="3715657" cy="3224349"/>
          </a:xfrm>
        </p:grpSpPr>
        <p:sp>
          <p:nvSpPr>
            <p:cNvPr id="15" name="矩形 14"/>
            <p:cNvSpPr/>
            <p:nvPr/>
          </p:nvSpPr>
          <p:spPr>
            <a:xfrm>
              <a:off x="1407886" y="2946399"/>
              <a:ext cx="3715657" cy="3178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407886" y="6125029"/>
              <a:ext cx="3715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Picture 5" descr="osi2.jpg">
            <a:extLst>
              <a:ext uri="{FF2B5EF4-FFF2-40B4-BE49-F238E27FC236}">
                <a16:creationId xmlns:a16="http://schemas.microsoft.com/office/drawing/2014/main" id="{4DD7C1C9-61ED-FF65-D3E0-E3D90A58F0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76631" y="216518"/>
            <a:ext cx="4299493" cy="643295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rgbClr val="F2A900">
              <a:lumMod val="40000"/>
              <a:lumOff val="60000"/>
            </a:srgbClr>
          </a:solidFill>
          <a:ln w="95250">
            <a:solidFill>
              <a:srgbClr val="FFFFFF"/>
            </a:solidFill>
            <a:miter lim="800000"/>
            <a:headEnd/>
            <a:tailEnd/>
          </a:ln>
          <a:effectLst>
            <a:outerShdw blurRad="127000" sx="102000" sy="102000" algn="ctr" rotWithShape="0">
              <a:prstClr val="black">
                <a:alpha val="12000"/>
              </a:prstClr>
            </a:outerShdw>
          </a:effectLst>
        </p:spPr>
      </p:pic>
      <p:sp>
        <p:nvSpPr>
          <p:cNvPr id="4" name="标题 1">
            <a:extLst>
              <a:ext uri="{FF2B5EF4-FFF2-40B4-BE49-F238E27FC236}">
                <a16:creationId xmlns:a16="http://schemas.microsoft.com/office/drawing/2014/main" id="{536AADF5-A6F2-E8E7-C9B5-D881F1D20D05}"/>
              </a:ext>
            </a:extLst>
          </p:cNvPr>
          <p:cNvSpPr txBox="1">
            <a:spLocks noChangeArrowheads="1"/>
          </p:cNvSpPr>
          <p:nvPr/>
        </p:nvSpPr>
        <p:spPr bwMode="auto">
          <a:xfrm>
            <a:off x="2184738" y="1068398"/>
            <a:ext cx="45577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r">
              <a:spcBef>
                <a:spcPct val="0"/>
              </a:spcBef>
              <a:buSzTx/>
              <a:buFontTx/>
              <a:buNone/>
            </a:pPr>
            <a:r>
              <a:rPr lang="en-US" altLang="zh-CN" sz="2400" b="1" dirty="0">
                <a:solidFill>
                  <a:schemeClr val="bg1"/>
                </a:solidFill>
                <a:latin typeface="+mj-ea"/>
                <a:ea typeface="+mj-ea"/>
                <a:cs typeface="+mn-cs"/>
              </a:rPr>
              <a:t>1</a:t>
            </a:r>
            <a:r>
              <a:rPr lang="zh-CN" altLang="en-US" sz="2400" b="1" dirty="0">
                <a:solidFill>
                  <a:schemeClr val="bg1"/>
                </a:solidFill>
                <a:latin typeface="+mj-ea"/>
                <a:ea typeface="+mj-ea"/>
                <a:cs typeface="+mn-cs"/>
              </a:rPr>
              <a:t>、安全</a:t>
            </a:r>
            <a:r>
              <a:rPr lang="en-US" altLang="zh-CN" sz="2400" b="1" dirty="0">
                <a:solidFill>
                  <a:schemeClr val="bg1"/>
                </a:solidFill>
                <a:latin typeface="+mj-ea"/>
                <a:ea typeface="+mj-ea"/>
                <a:cs typeface="+mn-cs"/>
              </a:rPr>
              <a:t>E-mail</a:t>
            </a:r>
            <a:r>
              <a:rPr lang="zh-CN" altLang="en-US" sz="2400" b="1" dirty="0">
                <a:solidFill>
                  <a:schemeClr val="bg1"/>
                </a:solidFill>
                <a:latin typeface="+mj-ea"/>
                <a:ea typeface="+mj-ea"/>
                <a:cs typeface="+mn-cs"/>
              </a:rPr>
              <a:t>和</a:t>
            </a:r>
            <a:r>
              <a:rPr lang="en-US" altLang="zh-CN" sz="2400" b="1" dirty="0">
                <a:solidFill>
                  <a:schemeClr val="bg1"/>
                </a:solidFill>
                <a:latin typeface="+mj-ea"/>
                <a:ea typeface="+mj-ea"/>
                <a:cs typeface="+mn-cs"/>
              </a:rPr>
              <a:t>S/MIME</a:t>
            </a:r>
            <a:endParaRPr lang="zh-CN" altLang="en-US" sz="2400" b="1" dirty="0">
              <a:solidFill>
                <a:schemeClr val="bg1"/>
              </a:solidFill>
              <a:latin typeface="+mj-ea"/>
              <a:ea typeface="+mj-ea"/>
              <a:cs typeface="+mn-cs"/>
            </a:endParaRPr>
          </a:p>
        </p:txBody>
      </p:sp>
      <p:sp>
        <p:nvSpPr>
          <p:cNvPr id="5" name="标题 1">
            <a:extLst>
              <a:ext uri="{FF2B5EF4-FFF2-40B4-BE49-F238E27FC236}">
                <a16:creationId xmlns:a16="http://schemas.microsoft.com/office/drawing/2014/main" id="{356F5E8D-8ABC-2390-03B4-D705B897285A}"/>
              </a:ext>
            </a:extLst>
          </p:cNvPr>
          <p:cNvSpPr txBox="1">
            <a:spLocks noChangeArrowheads="1"/>
          </p:cNvSpPr>
          <p:nvPr/>
        </p:nvSpPr>
        <p:spPr bwMode="auto">
          <a:xfrm>
            <a:off x="2588342" y="2385707"/>
            <a:ext cx="415410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r"/>
            <a:r>
              <a:rPr lang="en-US" altLang="zh-CN" sz="2400" dirty="0">
                <a:solidFill>
                  <a:schemeClr val="bg1"/>
                </a:solidFill>
                <a:latin typeface="+mj-ea"/>
                <a:ea typeface="+mj-ea"/>
              </a:rPr>
              <a:t>2</a:t>
            </a:r>
            <a:r>
              <a:rPr lang="zh-CN" altLang="en-US" sz="2400" dirty="0">
                <a:solidFill>
                  <a:schemeClr val="bg1"/>
                </a:solidFill>
                <a:latin typeface="+mj-ea"/>
                <a:ea typeface="+mj-ea"/>
              </a:rPr>
              <a:t>、安全套接层</a:t>
            </a:r>
            <a:r>
              <a:rPr lang="en-US" altLang="zh-CN" sz="2400" dirty="0">
                <a:solidFill>
                  <a:schemeClr val="bg1"/>
                </a:solidFill>
                <a:latin typeface="+mj-ea"/>
                <a:ea typeface="+mj-ea"/>
              </a:rPr>
              <a:t>SSL</a:t>
            </a:r>
            <a:r>
              <a:rPr lang="zh-CN" altLang="en-US" sz="2400" dirty="0">
                <a:solidFill>
                  <a:schemeClr val="bg1"/>
                </a:solidFill>
                <a:latin typeface="+mj-ea"/>
                <a:ea typeface="+mj-ea"/>
              </a:rPr>
              <a:t>（</a:t>
            </a:r>
            <a:r>
              <a:rPr lang="en-US" altLang="zh-CN" sz="2400" dirty="0">
                <a:solidFill>
                  <a:schemeClr val="bg1"/>
                </a:solidFill>
                <a:latin typeface="+mj-ea"/>
                <a:ea typeface="+mj-ea"/>
              </a:rPr>
              <a:t>TLS</a:t>
            </a:r>
            <a:r>
              <a:rPr lang="zh-CN" altLang="en-US" sz="2400" dirty="0">
                <a:solidFill>
                  <a:schemeClr val="bg1"/>
                </a:solidFill>
                <a:latin typeface="+mj-ea"/>
                <a:ea typeface="+mj-ea"/>
              </a:rPr>
              <a:t>）</a:t>
            </a:r>
            <a:endParaRPr lang="en-US" sz="2400" dirty="0">
              <a:solidFill>
                <a:schemeClr val="bg1"/>
              </a:solidFill>
              <a:latin typeface="+mj-ea"/>
              <a:ea typeface="+mj-ea"/>
            </a:endParaRPr>
          </a:p>
        </p:txBody>
      </p:sp>
      <p:sp>
        <p:nvSpPr>
          <p:cNvPr id="6" name="TextBox 5">
            <a:extLst>
              <a:ext uri="{FF2B5EF4-FFF2-40B4-BE49-F238E27FC236}">
                <a16:creationId xmlns:a16="http://schemas.microsoft.com/office/drawing/2014/main" id="{36B49317-DDED-E384-75AE-B09C2B10433D}"/>
              </a:ext>
            </a:extLst>
          </p:cNvPr>
          <p:cNvSpPr txBox="1">
            <a:spLocks noChangeArrowheads="1"/>
          </p:cNvSpPr>
          <p:nvPr/>
        </p:nvSpPr>
        <p:spPr bwMode="auto">
          <a:xfrm>
            <a:off x="9238075" y="3695345"/>
            <a:ext cx="576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400" b="1">
                <a:solidFill>
                  <a:srgbClr val="FF0000"/>
                </a:solidFill>
                <a:latin typeface="Arial" panose="020B0604020202020204" pitchFamily="34" charset="0"/>
                <a:ea typeface="宋体" panose="02010600030101010101" pitchFamily="2" charset="-122"/>
              </a:rPr>
              <a:t>TCP</a:t>
            </a:r>
            <a:endParaRPr lang="en-US" altLang="en-US" sz="1400" b="1">
              <a:solidFill>
                <a:srgbClr val="FF0000"/>
              </a:solidFill>
              <a:latin typeface="Arial" panose="020B0604020202020204" pitchFamily="34" charset="0"/>
            </a:endParaRPr>
          </a:p>
        </p:txBody>
      </p:sp>
      <p:sp>
        <p:nvSpPr>
          <p:cNvPr id="7" name="TextBox 5">
            <a:extLst>
              <a:ext uri="{FF2B5EF4-FFF2-40B4-BE49-F238E27FC236}">
                <a16:creationId xmlns:a16="http://schemas.microsoft.com/office/drawing/2014/main" id="{DC261489-3B5C-50F3-F769-113AF5E93F0A}"/>
              </a:ext>
            </a:extLst>
          </p:cNvPr>
          <p:cNvSpPr txBox="1">
            <a:spLocks noChangeArrowheads="1"/>
          </p:cNvSpPr>
          <p:nvPr/>
        </p:nvSpPr>
        <p:spPr bwMode="auto">
          <a:xfrm>
            <a:off x="9238075" y="4543581"/>
            <a:ext cx="576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1400" b="1" dirty="0">
                <a:solidFill>
                  <a:srgbClr val="FF0000"/>
                </a:solidFill>
                <a:latin typeface="Arial" panose="020B0604020202020204" pitchFamily="34" charset="0"/>
                <a:ea typeface="宋体" panose="02010600030101010101" pitchFamily="2" charset="-122"/>
              </a:rPr>
              <a:t>IP</a:t>
            </a:r>
            <a:endParaRPr lang="en-US" altLang="en-US" sz="1400" b="1" dirty="0">
              <a:solidFill>
                <a:srgbClr val="FF0000"/>
              </a:solidFill>
              <a:latin typeface="Arial" panose="020B0604020202020204" pitchFamily="34" charset="0"/>
            </a:endParaRPr>
          </a:p>
        </p:txBody>
      </p:sp>
      <p:sp>
        <p:nvSpPr>
          <p:cNvPr id="8" name="标题 1">
            <a:extLst>
              <a:ext uri="{FF2B5EF4-FFF2-40B4-BE49-F238E27FC236}">
                <a16:creationId xmlns:a16="http://schemas.microsoft.com/office/drawing/2014/main" id="{636C14D7-A0D6-69A5-C143-5C4DF4E65015}"/>
              </a:ext>
            </a:extLst>
          </p:cNvPr>
          <p:cNvSpPr txBox="1">
            <a:spLocks noChangeArrowheads="1"/>
          </p:cNvSpPr>
          <p:nvPr/>
        </p:nvSpPr>
        <p:spPr bwMode="auto">
          <a:xfrm>
            <a:off x="3539613" y="4405927"/>
            <a:ext cx="32028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r">
              <a:spcBef>
                <a:spcPct val="0"/>
              </a:spcBef>
              <a:buSzTx/>
              <a:buFontTx/>
              <a:buNone/>
            </a:pPr>
            <a:r>
              <a:rPr lang="en-US" altLang="zh-CN" sz="2400" b="1" dirty="0">
                <a:solidFill>
                  <a:schemeClr val="bg1"/>
                </a:solidFill>
                <a:latin typeface="+mj-ea"/>
                <a:ea typeface="+mj-ea"/>
                <a:cs typeface="+mn-cs"/>
              </a:rPr>
              <a:t>3</a:t>
            </a:r>
            <a:r>
              <a:rPr lang="zh-CN" altLang="en-US" sz="2400" b="1" dirty="0">
                <a:solidFill>
                  <a:schemeClr val="bg1"/>
                </a:solidFill>
                <a:latin typeface="+mj-ea"/>
                <a:ea typeface="+mj-ea"/>
                <a:cs typeface="+mn-cs"/>
              </a:rPr>
              <a:t>、</a:t>
            </a:r>
            <a:r>
              <a:rPr lang="en-US" altLang="zh-CN" sz="2400" b="1" dirty="0">
                <a:solidFill>
                  <a:schemeClr val="bg1"/>
                </a:solidFill>
                <a:latin typeface="+mj-ea"/>
                <a:ea typeface="+mj-ea"/>
                <a:cs typeface="+mn-cs"/>
              </a:rPr>
              <a:t>IP</a:t>
            </a:r>
            <a:r>
              <a:rPr lang="zh-CN" altLang="en-US" sz="2400" b="1" dirty="0">
                <a:solidFill>
                  <a:schemeClr val="bg1"/>
                </a:solidFill>
                <a:latin typeface="+mj-ea"/>
                <a:ea typeface="+mj-ea"/>
                <a:cs typeface="+mn-cs"/>
              </a:rPr>
              <a:t>安全</a:t>
            </a:r>
            <a:r>
              <a:rPr lang="en-US" altLang="zh-CN" sz="2400" b="1" dirty="0" err="1">
                <a:solidFill>
                  <a:schemeClr val="bg1"/>
                </a:solidFill>
                <a:latin typeface="+mj-ea"/>
                <a:ea typeface="+mj-ea"/>
                <a:cs typeface="+mn-cs"/>
              </a:rPr>
              <a:t>IPSec</a:t>
            </a:r>
            <a:endParaRPr lang="zh-CN" altLang="en-US" sz="2400" b="1" dirty="0">
              <a:solidFill>
                <a:schemeClr val="bg1"/>
              </a:solidFill>
              <a:latin typeface="+mj-ea"/>
              <a:ea typeface="+mj-ea"/>
              <a:cs typeface="+mn-cs"/>
            </a:endParaRPr>
          </a:p>
        </p:txBody>
      </p:sp>
      <p:sp>
        <p:nvSpPr>
          <p:cNvPr id="9" name="左大括号 8">
            <a:extLst>
              <a:ext uri="{FF2B5EF4-FFF2-40B4-BE49-F238E27FC236}">
                <a16:creationId xmlns:a16="http://schemas.microsoft.com/office/drawing/2014/main" id="{44D7E773-7F7E-DFF5-4D5F-2BA6C095B7F7}"/>
              </a:ext>
            </a:extLst>
          </p:cNvPr>
          <p:cNvSpPr/>
          <p:nvPr/>
        </p:nvSpPr>
        <p:spPr>
          <a:xfrm>
            <a:off x="6801450" y="1873047"/>
            <a:ext cx="299902" cy="1430593"/>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4</a:t>
            </a:r>
            <a:r>
              <a:rPr lang="zh-CN" altLang="en-US" dirty="0"/>
              <a:t>）</a:t>
            </a:r>
            <a:r>
              <a:rPr lang="en-US" altLang="zh-CN" dirty="0"/>
              <a:t>SSL</a:t>
            </a:r>
            <a:r>
              <a:rPr lang="zh-CN" altLang="en-US" dirty="0"/>
              <a:t>记录协议：</a:t>
            </a:r>
            <a:r>
              <a:rPr lang="en-US" altLang="zh-CN" dirty="0"/>
              <a:t>SSL</a:t>
            </a:r>
            <a:r>
              <a:rPr lang="zh-CN" altLang="en-US" dirty="0"/>
              <a:t>记录头</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255454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SSL</a:t>
            </a:r>
            <a:r>
              <a:rPr lang="zh-CN" altLang="en-US" sz="2000" dirty="0">
                <a:latin typeface="+mn-ea"/>
                <a:ea typeface="+mn-ea"/>
              </a:rPr>
              <a:t>记录协议的最后一步是预置一个包含以下</a:t>
            </a:r>
            <a:r>
              <a:rPr lang="zh-CN" altLang="en-US" sz="2000" b="1" dirty="0">
                <a:solidFill>
                  <a:srgbClr val="C00000"/>
                </a:solidFill>
                <a:latin typeface="+mn-ea"/>
                <a:ea typeface="+mn-ea"/>
              </a:rPr>
              <a:t>域的头</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内容类型（</a:t>
            </a:r>
            <a:r>
              <a:rPr lang="en-US" altLang="zh-CN" sz="2000" dirty="0">
                <a:latin typeface="+mn-ea"/>
                <a:ea typeface="+mn-ea"/>
              </a:rPr>
              <a:t>8</a:t>
            </a:r>
            <a:r>
              <a:rPr lang="zh-CN" altLang="en-US" sz="2000" dirty="0">
                <a:latin typeface="+mn-ea"/>
                <a:ea typeface="+mn-ea"/>
              </a:rPr>
              <a:t>位）：更高层的协议用来处理附加的字段</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主版本（</a:t>
            </a:r>
            <a:r>
              <a:rPr lang="en-US" altLang="zh-CN" sz="2000" dirty="0">
                <a:latin typeface="+mn-ea"/>
                <a:ea typeface="+mn-ea"/>
              </a:rPr>
              <a:t>8</a:t>
            </a:r>
            <a:r>
              <a:rPr lang="zh-CN" altLang="en-US" sz="2000" dirty="0">
                <a:latin typeface="+mn-ea"/>
                <a:ea typeface="+mn-ea"/>
              </a:rPr>
              <a:t>位）：显示正在使用的</a:t>
            </a:r>
            <a:r>
              <a:rPr lang="en-US" altLang="zh-CN" sz="2000" dirty="0">
                <a:latin typeface="+mn-ea"/>
                <a:ea typeface="+mn-ea"/>
              </a:rPr>
              <a:t>SSL</a:t>
            </a:r>
            <a:r>
              <a:rPr lang="zh-CN" altLang="en-US" sz="2000" dirty="0">
                <a:latin typeface="+mn-ea"/>
                <a:ea typeface="+mn-ea"/>
              </a:rPr>
              <a:t>的主版本，对于</a:t>
            </a:r>
            <a:r>
              <a:rPr lang="en-US" altLang="zh-CN" sz="2000" dirty="0">
                <a:latin typeface="+mn-ea"/>
                <a:ea typeface="+mn-ea"/>
              </a:rPr>
              <a:t>SSLv3</a:t>
            </a:r>
            <a:r>
              <a:rPr lang="zh-CN" altLang="en-US" sz="2000" dirty="0">
                <a:latin typeface="+mn-ea"/>
                <a:ea typeface="+mn-ea"/>
              </a:rPr>
              <a:t>，它的值是</a:t>
            </a:r>
            <a:r>
              <a:rPr lang="en-US" altLang="zh-CN" sz="2000" dirty="0">
                <a:latin typeface="+mn-ea"/>
                <a:ea typeface="+mn-ea"/>
              </a:rPr>
              <a:t>3</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副版本（</a:t>
            </a:r>
            <a:r>
              <a:rPr lang="en-US" altLang="zh-CN" sz="2000" dirty="0">
                <a:latin typeface="+mn-ea"/>
                <a:ea typeface="+mn-ea"/>
              </a:rPr>
              <a:t>8</a:t>
            </a:r>
            <a:r>
              <a:rPr lang="zh-CN" altLang="en-US" sz="2000" dirty="0">
                <a:latin typeface="+mn-ea"/>
                <a:ea typeface="+mn-ea"/>
              </a:rPr>
              <a:t>位）：显示正在使用的</a:t>
            </a:r>
            <a:r>
              <a:rPr lang="en-US" altLang="zh-CN" sz="2000" dirty="0">
                <a:latin typeface="+mn-ea"/>
                <a:ea typeface="+mn-ea"/>
              </a:rPr>
              <a:t>SSL</a:t>
            </a:r>
            <a:r>
              <a:rPr lang="zh-CN" altLang="en-US" sz="2000" dirty="0">
                <a:latin typeface="+mn-ea"/>
                <a:ea typeface="+mn-ea"/>
              </a:rPr>
              <a:t>的副版本，对于</a:t>
            </a:r>
            <a:r>
              <a:rPr lang="en-US" altLang="zh-CN" sz="2000" dirty="0">
                <a:latin typeface="+mn-ea"/>
                <a:ea typeface="+mn-ea"/>
              </a:rPr>
              <a:t>SSLv3</a:t>
            </a:r>
            <a:r>
              <a:rPr lang="zh-CN" altLang="en-US" sz="2000" dirty="0">
                <a:latin typeface="+mn-ea"/>
                <a:ea typeface="+mn-ea"/>
              </a:rPr>
              <a:t>，它的值是</a:t>
            </a:r>
            <a:r>
              <a:rPr lang="en-US" altLang="zh-CN" sz="2000" dirty="0">
                <a:latin typeface="+mn-ea"/>
                <a:ea typeface="+mn-ea"/>
              </a:rPr>
              <a:t>0</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压缩长度（</a:t>
            </a:r>
            <a:r>
              <a:rPr lang="en-US" altLang="zh-CN" sz="2000" dirty="0">
                <a:latin typeface="+mn-ea"/>
                <a:ea typeface="+mn-ea"/>
              </a:rPr>
              <a:t>16</a:t>
            </a:r>
            <a:r>
              <a:rPr lang="zh-CN" altLang="en-US" sz="2000" dirty="0">
                <a:latin typeface="+mn-ea"/>
                <a:ea typeface="+mn-ea"/>
              </a:rPr>
              <a:t>位）：以字节为单位的明文字段（如果使用了压缩，则为压缩段），最大值为</a:t>
            </a:r>
            <a:r>
              <a:rPr lang="en-US" altLang="zh-CN" sz="2000" dirty="0">
                <a:latin typeface="+mn-ea"/>
                <a:ea typeface="+mn-ea"/>
              </a:rPr>
              <a:t>2</a:t>
            </a:r>
            <a:r>
              <a:rPr lang="en-US" altLang="zh-CN" sz="2000" baseline="30000" dirty="0">
                <a:latin typeface="+mn-ea"/>
                <a:ea typeface="+mn-ea"/>
              </a:rPr>
              <a:t>14</a:t>
            </a:r>
            <a:r>
              <a:rPr lang="en-US" altLang="zh-CN" sz="2000" dirty="0">
                <a:latin typeface="+mn-ea"/>
                <a:ea typeface="+mn-ea"/>
              </a:rPr>
              <a:t>+2048</a:t>
            </a:r>
          </a:p>
        </p:txBody>
      </p:sp>
    </p:spTree>
    <p:extLst>
      <p:ext uri="{BB962C8B-B14F-4D97-AF65-F5344CB8AC3E}">
        <p14:creationId xmlns:p14="http://schemas.microsoft.com/office/powerpoint/2010/main" val="209620648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853652" y="1183043"/>
            <a:ext cx="5577866" cy="4954232"/>
            <a:chOff x="6215603" y="1354493"/>
            <a:chExt cx="5577866" cy="4954232"/>
          </a:xfrm>
        </p:grpSpPr>
        <p:grpSp>
          <p:nvGrpSpPr>
            <p:cNvPr id="26" name="组合 25"/>
            <p:cNvGrpSpPr/>
            <p:nvPr/>
          </p:nvGrpSpPr>
          <p:grpSpPr>
            <a:xfrm>
              <a:off x="8398147" y="6153823"/>
              <a:ext cx="1001207" cy="154902"/>
              <a:chOff x="7957225" y="6063574"/>
              <a:chExt cx="1508992" cy="233464"/>
            </a:xfrm>
          </p:grpSpPr>
          <p:sp>
            <p:nvSpPr>
              <p:cNvPr id="32" name="椭圆 3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userDrawn="1"/>
            </p:nvSpPr>
            <p:spPr>
              <a:xfrm>
                <a:off x="8594989"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7" name="文本占位符 11"/>
            <p:cNvSpPr txBox="1"/>
            <p:nvPr/>
          </p:nvSpPr>
          <p:spPr>
            <a:xfrm>
              <a:off x="6909170" y="4609301"/>
              <a:ext cx="4190733"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3</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28" name="文本占位符 12"/>
            <p:cNvSpPr txBox="1"/>
            <p:nvPr/>
          </p:nvSpPr>
          <p:spPr>
            <a:xfrm>
              <a:off x="6215603" y="3019424"/>
              <a:ext cx="5577866" cy="1409084"/>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IP</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安全（</a:t>
              </a:r>
              <a:r>
                <a:rPr kumimoji="0" lang="en-US" altLang="zh-CN" sz="4000" b="1" i="0" u="none" strike="noStrike" kern="1200" cap="none" spc="0" normalizeH="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IPSec</a:t>
              </a:r>
              <a:r>
                <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rPr>
                <a:t>）</a:t>
              </a:r>
            </a:p>
          </p:txBody>
        </p:sp>
        <p:sp>
          <p:nvSpPr>
            <p:cNvPr id="29" name="books-group_25777"/>
            <p:cNvSpPr>
              <a:spLocks noChangeAspect="1"/>
            </p:cNvSpPr>
            <p:nvPr/>
          </p:nvSpPr>
          <p:spPr bwMode="auto">
            <a:xfrm>
              <a:off x="8294905" y="1354493"/>
              <a:ext cx="1419262" cy="1416441"/>
            </a:xfrm>
            <a:custGeom>
              <a:avLst/>
              <a:gdLst>
                <a:gd name="connsiteX0" fmla="*/ 19029 w 579692"/>
                <a:gd name="connsiteY0" fmla="*/ 524265 h 578540"/>
                <a:gd name="connsiteX1" fmla="*/ 63202 w 579692"/>
                <a:gd name="connsiteY1" fmla="*/ 560901 h 578540"/>
                <a:gd name="connsiteX2" fmla="*/ 516490 w 579692"/>
                <a:gd name="connsiteY2" fmla="*/ 560901 h 578540"/>
                <a:gd name="connsiteX3" fmla="*/ 560663 w 579692"/>
                <a:gd name="connsiteY3" fmla="*/ 524265 h 578540"/>
                <a:gd name="connsiteX4" fmla="*/ 543674 w 579692"/>
                <a:gd name="connsiteY4" fmla="*/ 524265 h 578540"/>
                <a:gd name="connsiteX5" fmla="*/ 36018 w 579692"/>
                <a:gd name="connsiteY5" fmla="*/ 524265 h 578540"/>
                <a:gd name="connsiteX6" fmla="*/ 371701 w 579692"/>
                <a:gd name="connsiteY6" fmla="*/ 434026 h 578540"/>
                <a:gd name="connsiteX7" fmla="*/ 480441 w 579692"/>
                <a:gd name="connsiteY7" fmla="*/ 434026 h 578540"/>
                <a:gd name="connsiteX8" fmla="*/ 480441 w 579692"/>
                <a:gd name="connsiteY8" fmla="*/ 452349 h 578540"/>
                <a:gd name="connsiteX9" fmla="*/ 371701 w 579692"/>
                <a:gd name="connsiteY9" fmla="*/ 452349 h 578540"/>
                <a:gd name="connsiteX10" fmla="*/ 371701 w 579692"/>
                <a:gd name="connsiteY10" fmla="*/ 398143 h 578540"/>
                <a:gd name="connsiteX11" fmla="*/ 480441 w 579692"/>
                <a:gd name="connsiteY11" fmla="*/ 398143 h 578540"/>
                <a:gd name="connsiteX12" fmla="*/ 480441 w 579692"/>
                <a:gd name="connsiteY12" fmla="*/ 415703 h 578540"/>
                <a:gd name="connsiteX13" fmla="*/ 371701 w 579692"/>
                <a:gd name="connsiteY13" fmla="*/ 415703 h 578540"/>
                <a:gd name="connsiteX14" fmla="*/ 371701 w 579692"/>
                <a:gd name="connsiteY14" fmla="*/ 361496 h 578540"/>
                <a:gd name="connsiteX15" fmla="*/ 480441 w 579692"/>
                <a:gd name="connsiteY15" fmla="*/ 361496 h 578540"/>
                <a:gd name="connsiteX16" fmla="*/ 480441 w 579692"/>
                <a:gd name="connsiteY16" fmla="*/ 379819 h 578540"/>
                <a:gd name="connsiteX17" fmla="*/ 371701 w 579692"/>
                <a:gd name="connsiteY17" fmla="*/ 379819 h 578540"/>
                <a:gd name="connsiteX18" fmla="*/ 217486 w 579692"/>
                <a:gd name="connsiteY18" fmla="*/ 358064 h 578540"/>
                <a:gd name="connsiteX19" fmla="*/ 217486 w 579692"/>
                <a:gd name="connsiteY19" fmla="*/ 383144 h 578540"/>
                <a:gd name="connsiteX20" fmla="*/ 242605 w 579692"/>
                <a:gd name="connsiteY20" fmla="*/ 370943 h 578540"/>
                <a:gd name="connsiteX21" fmla="*/ 203909 w 579692"/>
                <a:gd name="connsiteY21" fmla="*/ 335695 h 578540"/>
                <a:gd name="connsiteX22" fmla="*/ 212734 w 579692"/>
                <a:gd name="connsiteY22" fmla="*/ 335695 h 578540"/>
                <a:gd name="connsiteX23" fmla="*/ 267044 w 579692"/>
                <a:gd name="connsiteY23" fmla="*/ 362809 h 578540"/>
                <a:gd name="connsiteX24" fmla="*/ 271796 w 579692"/>
                <a:gd name="connsiteY24" fmla="*/ 370943 h 578540"/>
                <a:gd name="connsiteX25" fmla="*/ 267044 w 579692"/>
                <a:gd name="connsiteY25" fmla="*/ 379077 h 578540"/>
                <a:gd name="connsiteX26" fmla="*/ 212734 w 579692"/>
                <a:gd name="connsiteY26" fmla="*/ 406191 h 578540"/>
                <a:gd name="connsiteX27" fmla="*/ 208661 w 579692"/>
                <a:gd name="connsiteY27" fmla="*/ 406869 h 578540"/>
                <a:gd name="connsiteX28" fmla="*/ 203909 w 579692"/>
                <a:gd name="connsiteY28" fmla="*/ 405513 h 578540"/>
                <a:gd name="connsiteX29" fmla="*/ 199157 w 579692"/>
                <a:gd name="connsiteY29" fmla="*/ 398057 h 578540"/>
                <a:gd name="connsiteX30" fmla="*/ 199157 w 579692"/>
                <a:gd name="connsiteY30" fmla="*/ 343829 h 578540"/>
                <a:gd name="connsiteX31" fmla="*/ 203909 w 579692"/>
                <a:gd name="connsiteY31" fmla="*/ 335695 h 578540"/>
                <a:gd name="connsiteX32" fmla="*/ 462118 w 579692"/>
                <a:gd name="connsiteY32" fmla="*/ 325504 h 578540"/>
                <a:gd name="connsiteX33" fmla="*/ 480441 w 579692"/>
                <a:gd name="connsiteY33" fmla="*/ 325504 h 578540"/>
                <a:gd name="connsiteX34" fmla="*/ 480441 w 579692"/>
                <a:gd name="connsiteY34" fmla="*/ 343827 h 578540"/>
                <a:gd name="connsiteX35" fmla="*/ 462118 w 579692"/>
                <a:gd name="connsiteY35" fmla="*/ 343827 h 578540"/>
                <a:gd name="connsiteX36" fmla="*/ 426125 w 579692"/>
                <a:gd name="connsiteY36" fmla="*/ 325504 h 578540"/>
                <a:gd name="connsiteX37" fmla="*/ 443794 w 579692"/>
                <a:gd name="connsiteY37" fmla="*/ 325504 h 578540"/>
                <a:gd name="connsiteX38" fmla="*/ 443794 w 579692"/>
                <a:gd name="connsiteY38" fmla="*/ 343827 h 578540"/>
                <a:gd name="connsiteX39" fmla="*/ 426125 w 579692"/>
                <a:gd name="connsiteY39" fmla="*/ 343827 h 578540"/>
                <a:gd name="connsiteX40" fmla="*/ 371701 w 579692"/>
                <a:gd name="connsiteY40" fmla="*/ 325504 h 578540"/>
                <a:gd name="connsiteX41" fmla="*/ 407693 w 579692"/>
                <a:gd name="connsiteY41" fmla="*/ 325504 h 578540"/>
                <a:gd name="connsiteX42" fmla="*/ 407693 w 579692"/>
                <a:gd name="connsiteY42" fmla="*/ 343827 h 578540"/>
                <a:gd name="connsiteX43" fmla="*/ 371701 w 579692"/>
                <a:gd name="connsiteY43" fmla="*/ 343827 h 578540"/>
                <a:gd name="connsiteX44" fmla="*/ 127088 w 579692"/>
                <a:gd name="connsiteY44" fmla="*/ 307153 h 578540"/>
                <a:gd name="connsiteX45" fmla="*/ 127088 w 579692"/>
                <a:gd name="connsiteY45" fmla="*/ 434030 h 578540"/>
                <a:gd name="connsiteX46" fmla="*/ 335030 w 579692"/>
                <a:gd name="connsiteY46" fmla="*/ 434030 h 578540"/>
                <a:gd name="connsiteX47" fmla="*/ 335030 w 579692"/>
                <a:gd name="connsiteY47" fmla="*/ 307153 h 578540"/>
                <a:gd name="connsiteX48" fmla="*/ 117574 w 579692"/>
                <a:gd name="connsiteY48" fmla="*/ 289512 h 578540"/>
                <a:gd name="connsiteX49" fmla="*/ 344544 w 579692"/>
                <a:gd name="connsiteY49" fmla="*/ 289512 h 578540"/>
                <a:gd name="connsiteX50" fmla="*/ 353378 w 579692"/>
                <a:gd name="connsiteY50" fmla="*/ 298332 h 578540"/>
                <a:gd name="connsiteX51" fmla="*/ 353378 w 579692"/>
                <a:gd name="connsiteY51" fmla="*/ 442850 h 578540"/>
                <a:gd name="connsiteX52" fmla="*/ 344544 w 579692"/>
                <a:gd name="connsiteY52" fmla="*/ 452349 h 578540"/>
                <a:gd name="connsiteX53" fmla="*/ 117574 w 579692"/>
                <a:gd name="connsiteY53" fmla="*/ 452349 h 578540"/>
                <a:gd name="connsiteX54" fmla="*/ 108740 w 579692"/>
                <a:gd name="connsiteY54" fmla="*/ 442850 h 578540"/>
                <a:gd name="connsiteX55" fmla="*/ 108740 w 579692"/>
                <a:gd name="connsiteY55" fmla="*/ 298332 h 578540"/>
                <a:gd name="connsiteX56" fmla="*/ 117574 w 579692"/>
                <a:gd name="connsiteY56" fmla="*/ 289512 h 578540"/>
                <a:gd name="connsiteX57" fmla="*/ 298953 w 579692"/>
                <a:gd name="connsiteY57" fmla="*/ 252866 h 578540"/>
                <a:gd name="connsiteX58" fmla="*/ 353378 w 579692"/>
                <a:gd name="connsiteY58" fmla="*/ 252866 h 578540"/>
                <a:gd name="connsiteX59" fmla="*/ 353378 w 579692"/>
                <a:gd name="connsiteY59" fmla="*/ 271189 h 578540"/>
                <a:gd name="connsiteX60" fmla="*/ 298953 w 579692"/>
                <a:gd name="connsiteY60" fmla="*/ 271189 h 578540"/>
                <a:gd name="connsiteX61" fmla="*/ 262961 w 579692"/>
                <a:gd name="connsiteY61" fmla="*/ 252866 h 578540"/>
                <a:gd name="connsiteX62" fmla="*/ 280630 w 579692"/>
                <a:gd name="connsiteY62" fmla="*/ 252866 h 578540"/>
                <a:gd name="connsiteX63" fmla="*/ 280630 w 579692"/>
                <a:gd name="connsiteY63" fmla="*/ 271189 h 578540"/>
                <a:gd name="connsiteX64" fmla="*/ 262961 w 579692"/>
                <a:gd name="connsiteY64" fmla="*/ 271189 h 578540"/>
                <a:gd name="connsiteX65" fmla="*/ 226314 w 579692"/>
                <a:gd name="connsiteY65" fmla="*/ 252866 h 578540"/>
                <a:gd name="connsiteX66" fmla="*/ 244637 w 579692"/>
                <a:gd name="connsiteY66" fmla="*/ 252866 h 578540"/>
                <a:gd name="connsiteX67" fmla="*/ 244637 w 579692"/>
                <a:gd name="connsiteY67" fmla="*/ 271189 h 578540"/>
                <a:gd name="connsiteX68" fmla="*/ 226314 w 579692"/>
                <a:gd name="connsiteY68" fmla="*/ 271189 h 578540"/>
                <a:gd name="connsiteX69" fmla="*/ 190322 w 579692"/>
                <a:gd name="connsiteY69" fmla="*/ 252866 h 578540"/>
                <a:gd name="connsiteX70" fmla="*/ 208645 w 579692"/>
                <a:gd name="connsiteY70" fmla="*/ 252866 h 578540"/>
                <a:gd name="connsiteX71" fmla="*/ 208645 w 579692"/>
                <a:gd name="connsiteY71" fmla="*/ 271189 h 578540"/>
                <a:gd name="connsiteX72" fmla="*/ 190322 w 579692"/>
                <a:gd name="connsiteY72" fmla="*/ 271189 h 578540"/>
                <a:gd name="connsiteX73" fmla="*/ 108740 w 579692"/>
                <a:gd name="connsiteY73" fmla="*/ 252866 h 578540"/>
                <a:gd name="connsiteX74" fmla="*/ 171890 w 579692"/>
                <a:gd name="connsiteY74" fmla="*/ 252866 h 578540"/>
                <a:gd name="connsiteX75" fmla="*/ 171890 w 579692"/>
                <a:gd name="connsiteY75" fmla="*/ 271189 h 578540"/>
                <a:gd name="connsiteX76" fmla="*/ 108740 w 579692"/>
                <a:gd name="connsiteY76" fmla="*/ 271189 h 578540"/>
                <a:gd name="connsiteX77" fmla="*/ 81551 w 579692"/>
                <a:gd name="connsiteY77" fmla="*/ 235249 h 578540"/>
                <a:gd name="connsiteX78" fmla="*/ 81551 w 579692"/>
                <a:gd name="connsiteY78" fmla="*/ 469989 h 578540"/>
                <a:gd name="connsiteX79" fmla="*/ 498141 w 579692"/>
                <a:gd name="connsiteY79" fmla="*/ 469989 h 578540"/>
                <a:gd name="connsiteX80" fmla="*/ 498141 w 579692"/>
                <a:gd name="connsiteY80" fmla="*/ 235249 h 578540"/>
                <a:gd name="connsiteX81" fmla="*/ 470957 w 579692"/>
                <a:gd name="connsiteY81" fmla="*/ 235249 h 578540"/>
                <a:gd name="connsiteX82" fmla="*/ 470957 w 579692"/>
                <a:gd name="connsiteY82" fmla="*/ 289524 h 578540"/>
                <a:gd name="connsiteX83" fmla="*/ 466880 w 579692"/>
                <a:gd name="connsiteY83" fmla="*/ 296987 h 578540"/>
                <a:gd name="connsiteX84" fmla="*/ 462123 w 579692"/>
                <a:gd name="connsiteY84" fmla="*/ 298344 h 578540"/>
                <a:gd name="connsiteX85" fmla="*/ 458045 w 579692"/>
                <a:gd name="connsiteY85" fmla="*/ 297666 h 578540"/>
                <a:gd name="connsiteX86" fmla="*/ 426104 w 579692"/>
                <a:gd name="connsiteY86" fmla="*/ 281383 h 578540"/>
                <a:gd name="connsiteX87" fmla="*/ 393484 w 579692"/>
                <a:gd name="connsiteY87" fmla="*/ 297666 h 578540"/>
                <a:gd name="connsiteX88" fmla="*/ 384649 w 579692"/>
                <a:gd name="connsiteY88" fmla="*/ 296987 h 578540"/>
                <a:gd name="connsiteX89" fmla="*/ 380572 w 579692"/>
                <a:gd name="connsiteY89" fmla="*/ 289524 h 578540"/>
                <a:gd name="connsiteX90" fmla="*/ 380572 w 579692"/>
                <a:gd name="connsiteY90" fmla="*/ 235249 h 578540"/>
                <a:gd name="connsiteX91" fmla="*/ 398921 w 579692"/>
                <a:gd name="connsiteY91" fmla="*/ 198613 h 578540"/>
                <a:gd name="connsiteX92" fmla="*/ 398921 w 579692"/>
                <a:gd name="connsiteY92" fmla="*/ 274599 h 578540"/>
                <a:gd name="connsiteX93" fmla="*/ 422027 w 579692"/>
                <a:gd name="connsiteY93" fmla="*/ 263065 h 578540"/>
                <a:gd name="connsiteX94" fmla="*/ 426104 w 579692"/>
                <a:gd name="connsiteY94" fmla="*/ 262387 h 578540"/>
                <a:gd name="connsiteX95" fmla="*/ 430182 w 579692"/>
                <a:gd name="connsiteY95" fmla="*/ 263065 h 578540"/>
                <a:gd name="connsiteX96" fmla="*/ 453288 w 579692"/>
                <a:gd name="connsiteY96" fmla="*/ 274599 h 578540"/>
                <a:gd name="connsiteX97" fmla="*/ 453288 w 579692"/>
                <a:gd name="connsiteY97" fmla="*/ 198613 h 578540"/>
                <a:gd name="connsiteX98" fmla="*/ 72716 w 579692"/>
                <a:gd name="connsiteY98" fmla="*/ 198613 h 578540"/>
                <a:gd name="connsiteX99" fmla="*/ 45533 w 579692"/>
                <a:gd name="connsiteY99" fmla="*/ 225751 h 578540"/>
                <a:gd name="connsiteX100" fmla="*/ 45533 w 579692"/>
                <a:gd name="connsiteY100" fmla="*/ 506625 h 578540"/>
                <a:gd name="connsiteX101" fmla="*/ 534839 w 579692"/>
                <a:gd name="connsiteY101" fmla="*/ 506625 h 578540"/>
                <a:gd name="connsiteX102" fmla="*/ 534839 w 579692"/>
                <a:gd name="connsiteY102" fmla="*/ 225751 h 578540"/>
                <a:gd name="connsiteX103" fmla="*/ 507655 w 579692"/>
                <a:gd name="connsiteY103" fmla="*/ 198613 h 578540"/>
                <a:gd name="connsiteX104" fmla="*/ 470957 w 579692"/>
                <a:gd name="connsiteY104" fmla="*/ 198613 h 578540"/>
                <a:gd name="connsiteX105" fmla="*/ 470957 w 579692"/>
                <a:gd name="connsiteY105" fmla="*/ 216931 h 578540"/>
                <a:gd name="connsiteX106" fmla="*/ 507655 w 579692"/>
                <a:gd name="connsiteY106" fmla="*/ 216931 h 578540"/>
                <a:gd name="connsiteX107" fmla="*/ 516490 w 579692"/>
                <a:gd name="connsiteY107" fmla="*/ 225751 h 578540"/>
                <a:gd name="connsiteX108" fmla="*/ 516490 w 579692"/>
                <a:gd name="connsiteY108" fmla="*/ 479488 h 578540"/>
                <a:gd name="connsiteX109" fmla="*/ 507655 w 579692"/>
                <a:gd name="connsiteY109" fmla="*/ 488307 h 578540"/>
                <a:gd name="connsiteX110" fmla="*/ 72716 w 579692"/>
                <a:gd name="connsiteY110" fmla="*/ 488307 h 578540"/>
                <a:gd name="connsiteX111" fmla="*/ 63202 w 579692"/>
                <a:gd name="connsiteY111" fmla="*/ 479488 h 578540"/>
                <a:gd name="connsiteX112" fmla="*/ 63202 w 579692"/>
                <a:gd name="connsiteY112" fmla="*/ 225751 h 578540"/>
                <a:gd name="connsiteX113" fmla="*/ 72716 w 579692"/>
                <a:gd name="connsiteY113" fmla="*/ 216931 h 578540"/>
                <a:gd name="connsiteX114" fmla="*/ 380572 w 579692"/>
                <a:gd name="connsiteY114" fmla="*/ 216931 h 578540"/>
                <a:gd name="connsiteX115" fmla="*/ 380572 w 579692"/>
                <a:gd name="connsiteY115" fmla="*/ 198613 h 578540"/>
                <a:gd name="connsiteX116" fmla="*/ 426104 w 579692"/>
                <a:gd name="connsiteY116" fmla="*/ 126698 h 578540"/>
                <a:gd name="connsiteX117" fmla="*/ 416590 w 579692"/>
                <a:gd name="connsiteY117" fmla="*/ 135518 h 578540"/>
                <a:gd name="connsiteX118" fmla="*/ 426104 w 579692"/>
                <a:gd name="connsiteY118" fmla="*/ 144338 h 578540"/>
                <a:gd name="connsiteX119" fmla="*/ 434939 w 579692"/>
                <a:gd name="connsiteY119" fmla="*/ 135518 h 578540"/>
                <a:gd name="connsiteX120" fmla="*/ 426104 w 579692"/>
                <a:gd name="connsiteY120" fmla="*/ 126698 h 578540"/>
                <a:gd name="connsiteX121" fmla="*/ 217469 w 579692"/>
                <a:gd name="connsiteY121" fmla="*/ 84635 h 578540"/>
                <a:gd name="connsiteX122" fmla="*/ 217469 w 579692"/>
                <a:gd name="connsiteY122" fmla="*/ 180974 h 578540"/>
                <a:gd name="connsiteX123" fmla="*/ 362223 w 579692"/>
                <a:gd name="connsiteY123" fmla="*/ 180974 h 578540"/>
                <a:gd name="connsiteX124" fmla="*/ 362223 w 579692"/>
                <a:gd name="connsiteY124" fmla="*/ 84635 h 578540"/>
                <a:gd name="connsiteX125" fmla="*/ 292904 w 579692"/>
                <a:gd name="connsiteY125" fmla="*/ 107702 h 578540"/>
                <a:gd name="connsiteX126" fmla="*/ 290186 w 579692"/>
                <a:gd name="connsiteY126" fmla="*/ 108381 h 578540"/>
                <a:gd name="connsiteX127" fmla="*/ 286788 w 579692"/>
                <a:gd name="connsiteY127" fmla="*/ 107702 h 578540"/>
                <a:gd name="connsiteX128" fmla="*/ 290186 w 579692"/>
                <a:gd name="connsiteY128" fmla="*/ 18148 h 578540"/>
                <a:gd name="connsiteX129" fmla="*/ 182810 w 579692"/>
                <a:gd name="connsiteY129" fmla="*/ 54105 h 578540"/>
                <a:gd name="connsiteX130" fmla="*/ 290186 w 579692"/>
                <a:gd name="connsiteY130" fmla="*/ 90063 h 578540"/>
                <a:gd name="connsiteX131" fmla="*/ 397561 w 579692"/>
                <a:gd name="connsiteY131" fmla="*/ 54105 h 578540"/>
                <a:gd name="connsiteX132" fmla="*/ 286788 w 579692"/>
                <a:gd name="connsiteY132" fmla="*/ 508 h 578540"/>
                <a:gd name="connsiteX133" fmla="*/ 292904 w 579692"/>
                <a:gd name="connsiteY133" fmla="*/ 508 h 578540"/>
                <a:gd name="connsiteX134" fmla="*/ 428823 w 579692"/>
                <a:gd name="connsiteY134" fmla="*/ 45286 h 578540"/>
                <a:gd name="connsiteX135" fmla="*/ 434939 w 579692"/>
                <a:gd name="connsiteY135" fmla="*/ 54105 h 578540"/>
                <a:gd name="connsiteX136" fmla="*/ 434939 w 579692"/>
                <a:gd name="connsiteY136" fmla="*/ 109737 h 578540"/>
                <a:gd name="connsiteX137" fmla="*/ 453288 w 579692"/>
                <a:gd name="connsiteY137" fmla="*/ 135518 h 578540"/>
                <a:gd name="connsiteX138" fmla="*/ 426104 w 579692"/>
                <a:gd name="connsiteY138" fmla="*/ 162656 h 578540"/>
                <a:gd name="connsiteX139" fmla="*/ 398921 w 579692"/>
                <a:gd name="connsiteY139" fmla="*/ 135518 h 578540"/>
                <a:gd name="connsiteX140" fmla="*/ 416590 w 579692"/>
                <a:gd name="connsiteY140" fmla="*/ 109737 h 578540"/>
                <a:gd name="connsiteX141" fmla="*/ 416590 w 579692"/>
                <a:gd name="connsiteY141" fmla="*/ 66996 h 578540"/>
                <a:gd name="connsiteX142" fmla="*/ 380572 w 579692"/>
                <a:gd name="connsiteY142" fmla="*/ 78529 h 578540"/>
                <a:gd name="connsiteX143" fmla="*/ 380572 w 579692"/>
                <a:gd name="connsiteY143" fmla="*/ 180974 h 578540"/>
                <a:gd name="connsiteX144" fmla="*/ 389406 w 579692"/>
                <a:gd name="connsiteY144" fmla="*/ 180974 h 578540"/>
                <a:gd name="connsiteX145" fmla="*/ 462123 w 579692"/>
                <a:gd name="connsiteY145" fmla="*/ 180974 h 578540"/>
                <a:gd name="connsiteX146" fmla="*/ 507655 w 579692"/>
                <a:gd name="connsiteY146" fmla="*/ 180974 h 578540"/>
                <a:gd name="connsiteX147" fmla="*/ 552508 w 579692"/>
                <a:gd name="connsiteY147" fmla="*/ 225751 h 578540"/>
                <a:gd name="connsiteX148" fmla="*/ 552508 w 579692"/>
                <a:gd name="connsiteY148" fmla="*/ 506625 h 578540"/>
                <a:gd name="connsiteX149" fmla="*/ 570857 w 579692"/>
                <a:gd name="connsiteY149" fmla="*/ 506625 h 578540"/>
                <a:gd name="connsiteX150" fmla="*/ 579692 w 579692"/>
                <a:gd name="connsiteY150" fmla="*/ 515445 h 578540"/>
                <a:gd name="connsiteX151" fmla="*/ 516490 w 579692"/>
                <a:gd name="connsiteY151" fmla="*/ 578540 h 578540"/>
                <a:gd name="connsiteX152" fmla="*/ 63202 w 579692"/>
                <a:gd name="connsiteY152" fmla="*/ 578540 h 578540"/>
                <a:gd name="connsiteX153" fmla="*/ 0 w 579692"/>
                <a:gd name="connsiteY153" fmla="*/ 515445 h 578540"/>
                <a:gd name="connsiteX154" fmla="*/ 8835 w 579692"/>
                <a:gd name="connsiteY154" fmla="*/ 506625 h 578540"/>
                <a:gd name="connsiteX155" fmla="*/ 27184 w 579692"/>
                <a:gd name="connsiteY155" fmla="*/ 506625 h 578540"/>
                <a:gd name="connsiteX156" fmla="*/ 27184 w 579692"/>
                <a:gd name="connsiteY156" fmla="*/ 225751 h 578540"/>
                <a:gd name="connsiteX157" fmla="*/ 72716 w 579692"/>
                <a:gd name="connsiteY157" fmla="*/ 180974 h 578540"/>
                <a:gd name="connsiteX158" fmla="*/ 199120 w 579692"/>
                <a:gd name="connsiteY158" fmla="*/ 180974 h 578540"/>
                <a:gd name="connsiteX159" fmla="*/ 199120 w 579692"/>
                <a:gd name="connsiteY159" fmla="*/ 78529 h 578540"/>
                <a:gd name="connsiteX160" fmla="*/ 150869 w 579692"/>
                <a:gd name="connsiteY160" fmla="*/ 62925 h 578540"/>
                <a:gd name="connsiteX161" fmla="*/ 144753 w 579692"/>
                <a:gd name="connsiteY161" fmla="*/ 54105 h 578540"/>
                <a:gd name="connsiteX162" fmla="*/ 150869 w 579692"/>
                <a:gd name="connsiteY162" fmla="*/ 45286 h 57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79692" h="578540">
                  <a:moveTo>
                    <a:pt x="19029" y="524265"/>
                  </a:moveTo>
                  <a:cubicBezTo>
                    <a:pt x="23106" y="545296"/>
                    <a:pt x="41455" y="560901"/>
                    <a:pt x="63202" y="560901"/>
                  </a:cubicBezTo>
                  <a:lnTo>
                    <a:pt x="516490" y="560901"/>
                  </a:lnTo>
                  <a:cubicBezTo>
                    <a:pt x="538237" y="560901"/>
                    <a:pt x="556586" y="545296"/>
                    <a:pt x="560663" y="524265"/>
                  </a:cubicBezTo>
                  <a:lnTo>
                    <a:pt x="543674" y="524265"/>
                  </a:lnTo>
                  <a:lnTo>
                    <a:pt x="36018" y="524265"/>
                  </a:lnTo>
                  <a:close/>
                  <a:moveTo>
                    <a:pt x="371701" y="434026"/>
                  </a:moveTo>
                  <a:lnTo>
                    <a:pt x="480441" y="434026"/>
                  </a:lnTo>
                  <a:lnTo>
                    <a:pt x="480441" y="452349"/>
                  </a:lnTo>
                  <a:lnTo>
                    <a:pt x="371701" y="452349"/>
                  </a:lnTo>
                  <a:close/>
                  <a:moveTo>
                    <a:pt x="371701" y="398143"/>
                  </a:moveTo>
                  <a:lnTo>
                    <a:pt x="480441" y="398143"/>
                  </a:lnTo>
                  <a:lnTo>
                    <a:pt x="480441" y="415703"/>
                  </a:lnTo>
                  <a:lnTo>
                    <a:pt x="371701" y="415703"/>
                  </a:lnTo>
                  <a:close/>
                  <a:moveTo>
                    <a:pt x="371701" y="361496"/>
                  </a:moveTo>
                  <a:lnTo>
                    <a:pt x="480441" y="361496"/>
                  </a:lnTo>
                  <a:lnTo>
                    <a:pt x="480441" y="379819"/>
                  </a:lnTo>
                  <a:lnTo>
                    <a:pt x="371701" y="379819"/>
                  </a:lnTo>
                  <a:close/>
                  <a:moveTo>
                    <a:pt x="217486" y="358064"/>
                  </a:moveTo>
                  <a:lnTo>
                    <a:pt x="217486" y="383144"/>
                  </a:lnTo>
                  <a:lnTo>
                    <a:pt x="242605" y="370943"/>
                  </a:lnTo>
                  <a:close/>
                  <a:moveTo>
                    <a:pt x="203909" y="335695"/>
                  </a:moveTo>
                  <a:cubicBezTo>
                    <a:pt x="206625" y="334339"/>
                    <a:pt x="209340" y="334339"/>
                    <a:pt x="212734" y="335695"/>
                  </a:cubicBezTo>
                  <a:lnTo>
                    <a:pt x="267044" y="362809"/>
                  </a:lnTo>
                  <a:cubicBezTo>
                    <a:pt x="269759" y="364164"/>
                    <a:pt x="271796" y="367554"/>
                    <a:pt x="271796" y="370943"/>
                  </a:cubicBezTo>
                  <a:cubicBezTo>
                    <a:pt x="271796" y="374332"/>
                    <a:pt x="269759" y="377044"/>
                    <a:pt x="267044" y="379077"/>
                  </a:cubicBezTo>
                  <a:lnTo>
                    <a:pt x="212734" y="406191"/>
                  </a:lnTo>
                  <a:cubicBezTo>
                    <a:pt x="211377" y="406869"/>
                    <a:pt x="210019" y="406869"/>
                    <a:pt x="208661" y="406869"/>
                  </a:cubicBezTo>
                  <a:cubicBezTo>
                    <a:pt x="206625" y="406869"/>
                    <a:pt x="205267" y="406191"/>
                    <a:pt x="203909" y="405513"/>
                  </a:cubicBezTo>
                  <a:cubicBezTo>
                    <a:pt x="201194" y="404158"/>
                    <a:pt x="199157" y="400768"/>
                    <a:pt x="199157" y="398057"/>
                  </a:cubicBezTo>
                  <a:lnTo>
                    <a:pt x="199157" y="343829"/>
                  </a:lnTo>
                  <a:cubicBezTo>
                    <a:pt x="199157" y="340440"/>
                    <a:pt x="201194" y="337728"/>
                    <a:pt x="203909" y="335695"/>
                  </a:cubicBezTo>
                  <a:close/>
                  <a:moveTo>
                    <a:pt x="462118" y="325504"/>
                  </a:moveTo>
                  <a:lnTo>
                    <a:pt x="480441" y="325504"/>
                  </a:lnTo>
                  <a:lnTo>
                    <a:pt x="480441" y="343827"/>
                  </a:lnTo>
                  <a:lnTo>
                    <a:pt x="462118" y="343827"/>
                  </a:lnTo>
                  <a:close/>
                  <a:moveTo>
                    <a:pt x="426125" y="325504"/>
                  </a:moveTo>
                  <a:lnTo>
                    <a:pt x="443794" y="325504"/>
                  </a:lnTo>
                  <a:lnTo>
                    <a:pt x="443794" y="343827"/>
                  </a:lnTo>
                  <a:lnTo>
                    <a:pt x="426125" y="343827"/>
                  </a:lnTo>
                  <a:close/>
                  <a:moveTo>
                    <a:pt x="371701" y="325504"/>
                  </a:moveTo>
                  <a:lnTo>
                    <a:pt x="407693" y="325504"/>
                  </a:lnTo>
                  <a:lnTo>
                    <a:pt x="407693" y="343827"/>
                  </a:lnTo>
                  <a:lnTo>
                    <a:pt x="371701" y="343827"/>
                  </a:lnTo>
                  <a:close/>
                  <a:moveTo>
                    <a:pt x="127088" y="307153"/>
                  </a:moveTo>
                  <a:lnTo>
                    <a:pt x="127088" y="434030"/>
                  </a:lnTo>
                  <a:lnTo>
                    <a:pt x="335030" y="434030"/>
                  </a:lnTo>
                  <a:lnTo>
                    <a:pt x="335030" y="307153"/>
                  </a:lnTo>
                  <a:close/>
                  <a:moveTo>
                    <a:pt x="117574" y="289512"/>
                  </a:moveTo>
                  <a:lnTo>
                    <a:pt x="344544" y="289512"/>
                  </a:lnTo>
                  <a:cubicBezTo>
                    <a:pt x="349301" y="289512"/>
                    <a:pt x="353378" y="293583"/>
                    <a:pt x="353378" y="298332"/>
                  </a:cubicBezTo>
                  <a:lnTo>
                    <a:pt x="353378" y="442850"/>
                  </a:lnTo>
                  <a:cubicBezTo>
                    <a:pt x="353378" y="448278"/>
                    <a:pt x="349301" y="452349"/>
                    <a:pt x="344544" y="452349"/>
                  </a:cubicBezTo>
                  <a:lnTo>
                    <a:pt x="117574" y="452349"/>
                  </a:lnTo>
                  <a:cubicBezTo>
                    <a:pt x="112817" y="452349"/>
                    <a:pt x="108740" y="448278"/>
                    <a:pt x="108740" y="442850"/>
                  </a:cubicBezTo>
                  <a:lnTo>
                    <a:pt x="108740" y="298332"/>
                  </a:lnTo>
                  <a:cubicBezTo>
                    <a:pt x="108740" y="293583"/>
                    <a:pt x="112817" y="289512"/>
                    <a:pt x="117574" y="289512"/>
                  </a:cubicBezTo>
                  <a:close/>
                  <a:moveTo>
                    <a:pt x="298953" y="252866"/>
                  </a:moveTo>
                  <a:lnTo>
                    <a:pt x="353378" y="252866"/>
                  </a:lnTo>
                  <a:lnTo>
                    <a:pt x="353378" y="271189"/>
                  </a:lnTo>
                  <a:lnTo>
                    <a:pt x="298953" y="271189"/>
                  </a:lnTo>
                  <a:close/>
                  <a:moveTo>
                    <a:pt x="262961" y="252866"/>
                  </a:moveTo>
                  <a:lnTo>
                    <a:pt x="280630" y="252866"/>
                  </a:lnTo>
                  <a:lnTo>
                    <a:pt x="280630" y="271189"/>
                  </a:lnTo>
                  <a:lnTo>
                    <a:pt x="262961" y="271189"/>
                  </a:lnTo>
                  <a:close/>
                  <a:moveTo>
                    <a:pt x="226314" y="252866"/>
                  </a:moveTo>
                  <a:lnTo>
                    <a:pt x="244637" y="252866"/>
                  </a:lnTo>
                  <a:lnTo>
                    <a:pt x="244637" y="271189"/>
                  </a:lnTo>
                  <a:lnTo>
                    <a:pt x="226314" y="271189"/>
                  </a:lnTo>
                  <a:close/>
                  <a:moveTo>
                    <a:pt x="190322" y="252866"/>
                  </a:moveTo>
                  <a:lnTo>
                    <a:pt x="208645" y="252866"/>
                  </a:lnTo>
                  <a:lnTo>
                    <a:pt x="208645" y="271189"/>
                  </a:lnTo>
                  <a:lnTo>
                    <a:pt x="190322" y="271189"/>
                  </a:lnTo>
                  <a:close/>
                  <a:moveTo>
                    <a:pt x="108740" y="252866"/>
                  </a:moveTo>
                  <a:lnTo>
                    <a:pt x="171890" y="252866"/>
                  </a:lnTo>
                  <a:lnTo>
                    <a:pt x="171890" y="271189"/>
                  </a:lnTo>
                  <a:lnTo>
                    <a:pt x="108740" y="271189"/>
                  </a:lnTo>
                  <a:close/>
                  <a:moveTo>
                    <a:pt x="81551" y="235249"/>
                  </a:moveTo>
                  <a:lnTo>
                    <a:pt x="81551" y="469989"/>
                  </a:lnTo>
                  <a:lnTo>
                    <a:pt x="498141" y="469989"/>
                  </a:lnTo>
                  <a:lnTo>
                    <a:pt x="498141" y="235249"/>
                  </a:lnTo>
                  <a:lnTo>
                    <a:pt x="470957" y="235249"/>
                  </a:lnTo>
                  <a:lnTo>
                    <a:pt x="470957" y="289524"/>
                  </a:lnTo>
                  <a:cubicBezTo>
                    <a:pt x="470957" y="292238"/>
                    <a:pt x="469598" y="295630"/>
                    <a:pt x="466880" y="296987"/>
                  </a:cubicBezTo>
                  <a:cubicBezTo>
                    <a:pt x="465521" y="297666"/>
                    <a:pt x="463482" y="298344"/>
                    <a:pt x="462123" y="298344"/>
                  </a:cubicBezTo>
                  <a:cubicBezTo>
                    <a:pt x="460763" y="298344"/>
                    <a:pt x="459404" y="298344"/>
                    <a:pt x="458045" y="297666"/>
                  </a:cubicBezTo>
                  <a:lnTo>
                    <a:pt x="426104" y="281383"/>
                  </a:lnTo>
                  <a:lnTo>
                    <a:pt x="393484" y="297666"/>
                  </a:lnTo>
                  <a:cubicBezTo>
                    <a:pt x="390765" y="299022"/>
                    <a:pt x="387367" y="298344"/>
                    <a:pt x="384649" y="296987"/>
                  </a:cubicBezTo>
                  <a:cubicBezTo>
                    <a:pt x="381931" y="295630"/>
                    <a:pt x="380572" y="292238"/>
                    <a:pt x="380572" y="289524"/>
                  </a:cubicBezTo>
                  <a:lnTo>
                    <a:pt x="380572" y="235249"/>
                  </a:lnTo>
                  <a:close/>
                  <a:moveTo>
                    <a:pt x="398921" y="198613"/>
                  </a:moveTo>
                  <a:lnTo>
                    <a:pt x="398921" y="274599"/>
                  </a:lnTo>
                  <a:lnTo>
                    <a:pt x="422027" y="263065"/>
                  </a:lnTo>
                  <a:cubicBezTo>
                    <a:pt x="423386" y="262387"/>
                    <a:pt x="424745" y="262387"/>
                    <a:pt x="426104" y="262387"/>
                  </a:cubicBezTo>
                  <a:cubicBezTo>
                    <a:pt x="427463" y="262387"/>
                    <a:pt x="428823" y="262387"/>
                    <a:pt x="430182" y="263065"/>
                  </a:cubicBezTo>
                  <a:lnTo>
                    <a:pt x="453288" y="274599"/>
                  </a:lnTo>
                  <a:lnTo>
                    <a:pt x="453288" y="198613"/>
                  </a:lnTo>
                  <a:close/>
                  <a:moveTo>
                    <a:pt x="72716" y="198613"/>
                  </a:moveTo>
                  <a:cubicBezTo>
                    <a:pt x="57765" y="198613"/>
                    <a:pt x="45533" y="210825"/>
                    <a:pt x="45533" y="225751"/>
                  </a:cubicBezTo>
                  <a:lnTo>
                    <a:pt x="45533" y="506625"/>
                  </a:lnTo>
                  <a:lnTo>
                    <a:pt x="534839" y="506625"/>
                  </a:lnTo>
                  <a:lnTo>
                    <a:pt x="534839" y="225751"/>
                  </a:lnTo>
                  <a:cubicBezTo>
                    <a:pt x="534839" y="210825"/>
                    <a:pt x="522606" y="198613"/>
                    <a:pt x="507655" y="198613"/>
                  </a:cubicBezTo>
                  <a:lnTo>
                    <a:pt x="470957" y="198613"/>
                  </a:lnTo>
                  <a:lnTo>
                    <a:pt x="470957" y="216931"/>
                  </a:lnTo>
                  <a:lnTo>
                    <a:pt x="507655" y="216931"/>
                  </a:lnTo>
                  <a:cubicBezTo>
                    <a:pt x="512412" y="216931"/>
                    <a:pt x="516490" y="221002"/>
                    <a:pt x="516490" y="225751"/>
                  </a:cubicBezTo>
                  <a:lnTo>
                    <a:pt x="516490" y="479488"/>
                  </a:lnTo>
                  <a:cubicBezTo>
                    <a:pt x="516490" y="484237"/>
                    <a:pt x="512412" y="488307"/>
                    <a:pt x="507655" y="488307"/>
                  </a:cubicBezTo>
                  <a:lnTo>
                    <a:pt x="72716" y="488307"/>
                  </a:lnTo>
                  <a:cubicBezTo>
                    <a:pt x="67280" y="488307"/>
                    <a:pt x="63202" y="484237"/>
                    <a:pt x="63202" y="479488"/>
                  </a:cubicBezTo>
                  <a:lnTo>
                    <a:pt x="63202" y="225751"/>
                  </a:lnTo>
                  <a:cubicBezTo>
                    <a:pt x="63202" y="221002"/>
                    <a:pt x="67280" y="216931"/>
                    <a:pt x="72716" y="216931"/>
                  </a:cubicBezTo>
                  <a:lnTo>
                    <a:pt x="380572" y="216931"/>
                  </a:lnTo>
                  <a:lnTo>
                    <a:pt x="380572" y="198613"/>
                  </a:lnTo>
                  <a:close/>
                  <a:moveTo>
                    <a:pt x="426104" y="126698"/>
                  </a:moveTo>
                  <a:cubicBezTo>
                    <a:pt x="420667" y="126698"/>
                    <a:pt x="416590" y="130769"/>
                    <a:pt x="416590" y="135518"/>
                  </a:cubicBezTo>
                  <a:cubicBezTo>
                    <a:pt x="416590" y="140267"/>
                    <a:pt x="420667" y="144338"/>
                    <a:pt x="426104" y="144338"/>
                  </a:cubicBezTo>
                  <a:cubicBezTo>
                    <a:pt x="430861" y="144338"/>
                    <a:pt x="434939" y="140267"/>
                    <a:pt x="434939" y="135518"/>
                  </a:cubicBezTo>
                  <a:cubicBezTo>
                    <a:pt x="434939" y="130769"/>
                    <a:pt x="430861" y="126698"/>
                    <a:pt x="426104" y="126698"/>
                  </a:cubicBezTo>
                  <a:close/>
                  <a:moveTo>
                    <a:pt x="217469" y="84635"/>
                  </a:moveTo>
                  <a:lnTo>
                    <a:pt x="217469" y="180974"/>
                  </a:lnTo>
                  <a:lnTo>
                    <a:pt x="362223" y="180974"/>
                  </a:lnTo>
                  <a:lnTo>
                    <a:pt x="362223" y="84635"/>
                  </a:lnTo>
                  <a:lnTo>
                    <a:pt x="292904" y="107702"/>
                  </a:lnTo>
                  <a:cubicBezTo>
                    <a:pt x="292225" y="108381"/>
                    <a:pt x="290865" y="108381"/>
                    <a:pt x="290186" y="108381"/>
                  </a:cubicBezTo>
                  <a:cubicBezTo>
                    <a:pt x="288827" y="108381"/>
                    <a:pt x="288147" y="108381"/>
                    <a:pt x="286788" y="107702"/>
                  </a:cubicBezTo>
                  <a:close/>
                  <a:moveTo>
                    <a:pt x="290186" y="18148"/>
                  </a:moveTo>
                  <a:lnTo>
                    <a:pt x="182810" y="54105"/>
                  </a:lnTo>
                  <a:lnTo>
                    <a:pt x="290186" y="90063"/>
                  </a:lnTo>
                  <a:lnTo>
                    <a:pt x="397561" y="54105"/>
                  </a:lnTo>
                  <a:close/>
                  <a:moveTo>
                    <a:pt x="286788" y="508"/>
                  </a:moveTo>
                  <a:cubicBezTo>
                    <a:pt x="288827" y="-170"/>
                    <a:pt x="290865" y="-170"/>
                    <a:pt x="292904" y="508"/>
                  </a:cubicBezTo>
                  <a:lnTo>
                    <a:pt x="428823" y="45286"/>
                  </a:lnTo>
                  <a:cubicBezTo>
                    <a:pt x="432221" y="46642"/>
                    <a:pt x="434939" y="50035"/>
                    <a:pt x="434939" y="54105"/>
                  </a:cubicBezTo>
                  <a:lnTo>
                    <a:pt x="434939" y="109737"/>
                  </a:lnTo>
                  <a:cubicBezTo>
                    <a:pt x="445133" y="113808"/>
                    <a:pt x="453288" y="123985"/>
                    <a:pt x="453288" y="135518"/>
                  </a:cubicBezTo>
                  <a:cubicBezTo>
                    <a:pt x="453288" y="150444"/>
                    <a:pt x="441055" y="162656"/>
                    <a:pt x="426104" y="162656"/>
                  </a:cubicBezTo>
                  <a:cubicBezTo>
                    <a:pt x="411153" y="162656"/>
                    <a:pt x="398921" y="150444"/>
                    <a:pt x="398921" y="135518"/>
                  </a:cubicBezTo>
                  <a:cubicBezTo>
                    <a:pt x="398921" y="123985"/>
                    <a:pt x="406396" y="113808"/>
                    <a:pt x="416590" y="109737"/>
                  </a:cubicBezTo>
                  <a:lnTo>
                    <a:pt x="416590" y="66996"/>
                  </a:lnTo>
                  <a:lnTo>
                    <a:pt x="380572" y="78529"/>
                  </a:lnTo>
                  <a:lnTo>
                    <a:pt x="380572" y="180974"/>
                  </a:lnTo>
                  <a:lnTo>
                    <a:pt x="389406" y="180974"/>
                  </a:lnTo>
                  <a:lnTo>
                    <a:pt x="462123" y="180974"/>
                  </a:lnTo>
                  <a:lnTo>
                    <a:pt x="507655" y="180974"/>
                  </a:lnTo>
                  <a:cubicBezTo>
                    <a:pt x="532121" y="180974"/>
                    <a:pt x="552508" y="201327"/>
                    <a:pt x="552508" y="225751"/>
                  </a:cubicBezTo>
                  <a:lnTo>
                    <a:pt x="552508" y="506625"/>
                  </a:lnTo>
                  <a:lnTo>
                    <a:pt x="570857" y="506625"/>
                  </a:lnTo>
                  <a:cubicBezTo>
                    <a:pt x="575614" y="506625"/>
                    <a:pt x="579692" y="510696"/>
                    <a:pt x="579692" y="515445"/>
                  </a:cubicBezTo>
                  <a:cubicBezTo>
                    <a:pt x="579692" y="550046"/>
                    <a:pt x="551149" y="578540"/>
                    <a:pt x="516490" y="578540"/>
                  </a:cubicBezTo>
                  <a:lnTo>
                    <a:pt x="63202" y="578540"/>
                  </a:lnTo>
                  <a:cubicBezTo>
                    <a:pt x="28543" y="578540"/>
                    <a:pt x="0" y="550046"/>
                    <a:pt x="0" y="515445"/>
                  </a:cubicBezTo>
                  <a:cubicBezTo>
                    <a:pt x="0" y="510696"/>
                    <a:pt x="4078" y="506625"/>
                    <a:pt x="8835" y="506625"/>
                  </a:cubicBezTo>
                  <a:lnTo>
                    <a:pt x="27184" y="506625"/>
                  </a:lnTo>
                  <a:lnTo>
                    <a:pt x="27184" y="225751"/>
                  </a:lnTo>
                  <a:cubicBezTo>
                    <a:pt x="27184" y="201327"/>
                    <a:pt x="47571" y="180974"/>
                    <a:pt x="72716" y="180974"/>
                  </a:cubicBezTo>
                  <a:lnTo>
                    <a:pt x="199120" y="180974"/>
                  </a:lnTo>
                  <a:lnTo>
                    <a:pt x="199120" y="78529"/>
                  </a:lnTo>
                  <a:lnTo>
                    <a:pt x="150869" y="62925"/>
                  </a:lnTo>
                  <a:cubicBezTo>
                    <a:pt x="147471" y="61568"/>
                    <a:pt x="144753" y="58176"/>
                    <a:pt x="144753" y="54105"/>
                  </a:cubicBezTo>
                  <a:cubicBezTo>
                    <a:pt x="144753" y="50035"/>
                    <a:pt x="147471" y="46642"/>
                    <a:pt x="150869" y="45286"/>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Light" panose="020B0502040204020203" pitchFamily="34" charset="-122"/>
                <a:cs typeface="+mn-cs"/>
              </a:endParaRPr>
            </a:p>
          </p:txBody>
        </p:sp>
      </p:gr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a:t>IP</a:t>
            </a:r>
            <a:r>
              <a:rPr lang="zh-CN" altLang="en-US" dirty="0"/>
              <a:t>安全（</a:t>
            </a:r>
            <a:r>
              <a:rPr lang="en-US" altLang="zh-CN" dirty="0" err="1"/>
              <a:t>IPSec</a:t>
            </a:r>
            <a:r>
              <a:rPr lang="zh-CN" altLang="en-US" dirty="0"/>
              <a:t>）</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7" y="1049134"/>
            <a:ext cx="5261127" cy="47089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Internet</a:t>
            </a:r>
            <a:r>
              <a:rPr lang="zh-CN" altLang="en-US" sz="2000" dirty="0">
                <a:latin typeface="+mn-ea"/>
                <a:ea typeface="+mn-ea"/>
              </a:rPr>
              <a:t>团体已在多个领域开发了“</a:t>
            </a:r>
            <a:r>
              <a:rPr lang="zh-CN" altLang="en-US" sz="2000" b="1" dirty="0">
                <a:solidFill>
                  <a:srgbClr val="C00000"/>
                </a:solidFill>
                <a:latin typeface="+mn-ea"/>
                <a:ea typeface="+mn-ea"/>
              </a:rPr>
              <a:t>专用</a:t>
            </a:r>
            <a:r>
              <a:rPr lang="zh-CN" altLang="en-US" sz="2000" dirty="0">
                <a:latin typeface="+mn-ea"/>
                <a:ea typeface="+mn-ea"/>
              </a:rPr>
              <a:t>”的安全机制：</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S/MIME, PGP, Kerberos, SSL/HTTPS</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现存问题：</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没有安全协议层的应用程序</a:t>
            </a:r>
            <a:r>
              <a:rPr lang="zh-CN" altLang="en-US" sz="2000" dirty="0">
                <a:latin typeface="+mn-ea"/>
                <a:ea typeface="+mn-ea"/>
              </a:rPr>
              <a:t>可能存在安全问题</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en-US" altLang="zh-CN" sz="2000" dirty="0">
                <a:latin typeface="+mn-ea"/>
                <a:ea typeface="+mn-ea"/>
              </a:rPr>
              <a:t>Http</a:t>
            </a:r>
            <a:r>
              <a:rPr lang="zh-CN" altLang="en-US" sz="2000" dirty="0">
                <a:latin typeface="+mn-ea"/>
                <a:ea typeface="+mn-ea"/>
              </a:rPr>
              <a:t>协议如果</a:t>
            </a:r>
            <a:r>
              <a:rPr lang="zh-CN" altLang="en-US" sz="2000" b="1" dirty="0">
                <a:solidFill>
                  <a:srgbClr val="C00000"/>
                </a:solidFill>
                <a:latin typeface="+mn-ea"/>
                <a:ea typeface="+mn-ea"/>
              </a:rPr>
              <a:t>没有</a:t>
            </a:r>
            <a:r>
              <a:rPr lang="en-US" altLang="zh-CN" sz="2000" b="1" dirty="0">
                <a:solidFill>
                  <a:srgbClr val="C00000"/>
                </a:solidFill>
                <a:latin typeface="+mn-ea"/>
                <a:ea typeface="+mn-ea"/>
              </a:rPr>
              <a:t>SSL</a:t>
            </a:r>
            <a:r>
              <a:rPr lang="zh-CN" altLang="en-US" sz="2000" b="1" dirty="0">
                <a:solidFill>
                  <a:srgbClr val="C00000"/>
                </a:solidFill>
                <a:latin typeface="+mn-ea"/>
                <a:ea typeface="+mn-ea"/>
              </a:rPr>
              <a:t>支撑</a:t>
            </a:r>
            <a:r>
              <a:rPr lang="zh-CN" altLang="en-US" sz="2000" dirty="0">
                <a:latin typeface="+mn-ea"/>
                <a:ea typeface="+mn-ea"/>
              </a:rPr>
              <a:t>，如何保证安全？</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动机：从底部网络层为所有应用程序实现“</a:t>
            </a:r>
            <a:r>
              <a:rPr lang="zh-CN" altLang="en-US" sz="2000" b="1" dirty="0">
                <a:solidFill>
                  <a:srgbClr val="C00000"/>
                </a:solidFill>
                <a:latin typeface="+mn-ea"/>
                <a:ea typeface="+mn-ea"/>
              </a:rPr>
              <a:t>通用</a:t>
            </a:r>
            <a:r>
              <a:rPr lang="zh-CN" altLang="en-US" sz="2000" dirty="0">
                <a:latin typeface="+mn-ea"/>
                <a:ea typeface="+mn-ea"/>
              </a:rPr>
              <a:t>”安全性</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现状：认证和加密等必要安全功能已在</a:t>
            </a:r>
            <a:r>
              <a:rPr lang="en-US" altLang="zh-CN" sz="2000" dirty="0">
                <a:latin typeface="+mn-ea"/>
                <a:ea typeface="+mn-ea"/>
              </a:rPr>
              <a:t>IPv4</a:t>
            </a:r>
            <a:r>
              <a:rPr lang="zh-CN" altLang="en-US" sz="2000" dirty="0">
                <a:latin typeface="+mn-ea"/>
                <a:ea typeface="+mn-ea"/>
              </a:rPr>
              <a:t>和</a:t>
            </a:r>
            <a:r>
              <a:rPr lang="en-US" altLang="zh-CN" sz="2000" dirty="0">
                <a:latin typeface="+mn-ea"/>
                <a:ea typeface="+mn-ea"/>
              </a:rPr>
              <a:t>IPv6</a:t>
            </a:r>
            <a:r>
              <a:rPr lang="zh-CN" altLang="en-US" sz="2000" dirty="0">
                <a:latin typeface="+mn-ea"/>
                <a:ea typeface="+mn-ea"/>
              </a:rPr>
              <a:t>中实现</a:t>
            </a:r>
          </a:p>
        </p:txBody>
      </p:sp>
      <p:pic>
        <p:nvPicPr>
          <p:cNvPr id="6" name="图片 5">
            <a:extLst>
              <a:ext uri="{FF2B5EF4-FFF2-40B4-BE49-F238E27FC236}">
                <a16:creationId xmlns:a16="http://schemas.microsoft.com/office/drawing/2014/main" id="{108D857A-0FBF-6E0B-9B0D-FC74391A0317}"/>
              </a:ext>
            </a:extLst>
          </p:cNvPr>
          <p:cNvPicPr>
            <a:picLocks noChangeAspect="1"/>
          </p:cNvPicPr>
          <p:nvPr/>
        </p:nvPicPr>
        <p:blipFill>
          <a:blip r:embed="rId2"/>
          <a:stretch>
            <a:fillRect/>
          </a:stretch>
        </p:blipFill>
        <p:spPr>
          <a:xfrm>
            <a:off x="6367695" y="1224116"/>
            <a:ext cx="5261127" cy="4041058"/>
          </a:xfrm>
          <a:prstGeom prst="rect">
            <a:avLst/>
          </a:prstGeom>
          <a:ln>
            <a:solidFill>
              <a:schemeClr val="tx1"/>
            </a:solidFill>
          </a:ln>
        </p:spPr>
      </p:pic>
      <p:sp>
        <p:nvSpPr>
          <p:cNvPr id="7" name="TextBox 5">
            <a:extLst>
              <a:ext uri="{FF2B5EF4-FFF2-40B4-BE49-F238E27FC236}">
                <a16:creationId xmlns:a16="http://schemas.microsoft.com/office/drawing/2014/main" id="{56C83B80-0D00-E36F-8809-A655DFA2C771}"/>
              </a:ext>
            </a:extLst>
          </p:cNvPr>
          <p:cNvSpPr txBox="1">
            <a:spLocks noChangeArrowheads="1"/>
          </p:cNvSpPr>
          <p:nvPr/>
        </p:nvSpPr>
        <p:spPr bwMode="auto">
          <a:xfrm>
            <a:off x="7367895" y="5429867"/>
            <a:ext cx="326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2000" b="1" dirty="0">
                <a:solidFill>
                  <a:schemeClr val="accent1"/>
                </a:solidFill>
                <a:latin typeface="+mn-ea"/>
                <a:ea typeface="+mn-ea"/>
                <a:cs typeface="+mn-cs"/>
              </a:rPr>
              <a:t>“通用”</a:t>
            </a:r>
            <a:r>
              <a:rPr lang="en-US" altLang="en-US" sz="2000" b="1" dirty="0">
                <a:solidFill>
                  <a:schemeClr val="accent1"/>
                </a:solidFill>
                <a:latin typeface="+mn-ea"/>
                <a:ea typeface="+mn-ea"/>
                <a:cs typeface="+mn-cs"/>
              </a:rPr>
              <a:t>VPN</a:t>
            </a:r>
            <a:r>
              <a:rPr lang="zh-CN" altLang="en-US" sz="2000" b="1" dirty="0">
                <a:solidFill>
                  <a:schemeClr val="accent1"/>
                </a:solidFill>
                <a:latin typeface="+mn-ea"/>
                <a:ea typeface="+mn-ea"/>
                <a:cs typeface="+mn-cs"/>
              </a:rPr>
              <a:t>示例</a:t>
            </a:r>
            <a:endParaRPr lang="en-US" altLang="en-US" sz="2000" b="1" dirty="0">
              <a:solidFill>
                <a:schemeClr val="accent1"/>
              </a:solidFill>
              <a:latin typeface="+mn-ea"/>
              <a:ea typeface="+mn-ea"/>
              <a:cs typeface="+mn-cs"/>
            </a:endParaRPr>
          </a:p>
        </p:txBody>
      </p:sp>
    </p:spTree>
    <p:extLst>
      <p:ext uri="{BB962C8B-B14F-4D97-AF65-F5344CB8AC3E}">
        <p14:creationId xmlns:p14="http://schemas.microsoft.com/office/powerpoint/2010/main" val="265847792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err="1"/>
              <a:t>IPSec</a:t>
            </a:r>
            <a:r>
              <a:rPr lang="zh-CN" altLang="en-US" dirty="0"/>
              <a:t>报文</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943026"/>
            <a:ext cx="5343551" cy="1938992"/>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err="1">
                <a:latin typeface="+mn-ea"/>
                <a:ea typeface="+mn-ea"/>
              </a:rPr>
              <a:t>IPSec</a:t>
            </a:r>
            <a:r>
              <a:rPr lang="zh-CN" altLang="en-US" sz="2000" dirty="0">
                <a:latin typeface="+mn-ea"/>
                <a:ea typeface="+mn-ea"/>
              </a:rPr>
              <a:t>报文：在</a:t>
            </a:r>
            <a:r>
              <a:rPr lang="zh-CN" altLang="en-US" sz="2000" b="1" dirty="0">
                <a:solidFill>
                  <a:srgbClr val="C00000"/>
                </a:solidFill>
                <a:latin typeface="+mn-ea"/>
                <a:ea typeface="+mn-ea"/>
              </a:rPr>
              <a:t>原始</a:t>
            </a:r>
            <a:r>
              <a:rPr lang="en-US" altLang="zh-CN" sz="2000" b="1" dirty="0">
                <a:solidFill>
                  <a:srgbClr val="C00000"/>
                </a:solidFill>
                <a:latin typeface="+mn-ea"/>
                <a:ea typeface="+mn-ea"/>
              </a:rPr>
              <a:t>IP</a:t>
            </a:r>
            <a:r>
              <a:rPr lang="zh-CN" altLang="en-US" sz="2000" b="1" dirty="0">
                <a:solidFill>
                  <a:srgbClr val="C00000"/>
                </a:solidFill>
                <a:latin typeface="+mn-ea"/>
                <a:ea typeface="+mn-ea"/>
              </a:rPr>
              <a:t>报文</a:t>
            </a:r>
            <a:r>
              <a:rPr lang="zh-CN" altLang="en-US" sz="2000" dirty="0">
                <a:latin typeface="+mn-ea"/>
                <a:ea typeface="+mn-ea"/>
              </a:rPr>
              <a:t>基础上</a:t>
            </a:r>
            <a:r>
              <a:rPr lang="zh-CN" altLang="en-US" sz="2000" b="1" dirty="0">
                <a:solidFill>
                  <a:srgbClr val="C00000"/>
                </a:solidFill>
                <a:latin typeface="+mn-ea"/>
                <a:ea typeface="+mn-ea"/>
              </a:rPr>
              <a:t>增加相应的字段</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ESP</a:t>
            </a:r>
            <a:r>
              <a:rPr lang="zh-CN" altLang="en-US" sz="2000" dirty="0">
                <a:latin typeface="+mn-ea"/>
                <a:ea typeface="+mn-ea"/>
              </a:rPr>
              <a:t>：封装安全载荷，实现身份鉴别和加密</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AH</a:t>
            </a:r>
            <a:r>
              <a:rPr lang="zh-CN" altLang="en-US" sz="2000" dirty="0">
                <a:latin typeface="+mn-ea"/>
                <a:ea typeface="+mn-ea"/>
              </a:rPr>
              <a:t>：鉴别报头，实现身份鉴别</a:t>
            </a:r>
          </a:p>
        </p:txBody>
      </p:sp>
      <p:pic>
        <p:nvPicPr>
          <p:cNvPr id="4" name="图片 3">
            <a:extLst>
              <a:ext uri="{FF2B5EF4-FFF2-40B4-BE49-F238E27FC236}">
                <a16:creationId xmlns:a16="http://schemas.microsoft.com/office/drawing/2014/main" id="{BAD8FD0A-8178-6086-3631-F6FFC6B38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38" y="3073932"/>
            <a:ext cx="6409991" cy="31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https://gimg2.baidu.com/image_search/src=http%3A%2F%2Fimage1.bubuko.com%2Finfo%2F202003%2F20200317153302333130.png&amp;refer=http%3A%2F%2Fimage1.bubuko.com&amp;app=2002&amp;size=f9999,10000&amp;q=a80&amp;n=0&amp;g=0n&amp;fmt=auto?sec=1657508083&amp;t=e11df8bd0e762a6668208c1ae4ba969d">
            <a:extLst>
              <a:ext uri="{FF2B5EF4-FFF2-40B4-BE49-F238E27FC236}">
                <a16:creationId xmlns:a16="http://schemas.microsoft.com/office/drawing/2014/main" id="{83C84920-417B-DCDB-3F16-69265E9E1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2186" y="980972"/>
            <a:ext cx="5561806" cy="301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80D964B-F461-FA7E-08EC-1E6061EF27C9}"/>
              </a:ext>
            </a:extLst>
          </p:cNvPr>
          <p:cNvSpPr txBox="1">
            <a:spLocks noChangeArrowheads="1"/>
          </p:cNvSpPr>
          <p:nvPr/>
        </p:nvSpPr>
        <p:spPr bwMode="auto">
          <a:xfrm>
            <a:off x="7467346" y="4053768"/>
            <a:ext cx="326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dirty="0">
                <a:solidFill>
                  <a:schemeClr val="accent1"/>
                </a:solidFill>
                <a:latin typeface="+mn-ea"/>
                <a:ea typeface="+mn-ea"/>
                <a:cs typeface="+mn-cs"/>
              </a:rPr>
              <a:t>IP</a:t>
            </a:r>
            <a:r>
              <a:rPr lang="zh-CN" altLang="en-US" sz="2000" b="1" dirty="0">
                <a:solidFill>
                  <a:schemeClr val="accent1"/>
                </a:solidFill>
                <a:latin typeface="+mn-ea"/>
                <a:ea typeface="+mn-ea"/>
                <a:cs typeface="+mn-cs"/>
              </a:rPr>
              <a:t>报文（无</a:t>
            </a:r>
            <a:r>
              <a:rPr lang="en-US" altLang="zh-CN" sz="2000" b="1" dirty="0" err="1">
                <a:solidFill>
                  <a:schemeClr val="accent1"/>
                </a:solidFill>
                <a:latin typeface="+mn-ea"/>
                <a:ea typeface="+mn-ea"/>
                <a:cs typeface="+mn-cs"/>
              </a:rPr>
              <a:t>IPSec</a:t>
            </a:r>
            <a:r>
              <a:rPr lang="zh-CN" altLang="en-US" sz="2000" b="1" dirty="0">
                <a:solidFill>
                  <a:schemeClr val="accent1"/>
                </a:solidFill>
                <a:latin typeface="+mn-ea"/>
                <a:ea typeface="+mn-ea"/>
                <a:cs typeface="+mn-cs"/>
              </a:rPr>
              <a:t>）</a:t>
            </a:r>
            <a:endParaRPr lang="en-US" altLang="en-US" sz="2000" b="1" dirty="0">
              <a:solidFill>
                <a:schemeClr val="accent1"/>
              </a:solidFill>
              <a:latin typeface="+mn-ea"/>
              <a:ea typeface="+mn-ea"/>
              <a:cs typeface="+mn-cs"/>
            </a:endParaRPr>
          </a:p>
        </p:txBody>
      </p:sp>
      <p:sp>
        <p:nvSpPr>
          <p:cNvPr id="7" name="TextBox 5">
            <a:extLst>
              <a:ext uri="{FF2B5EF4-FFF2-40B4-BE49-F238E27FC236}">
                <a16:creationId xmlns:a16="http://schemas.microsoft.com/office/drawing/2014/main" id="{A569011D-A5AD-0D9E-7796-0194317065A5}"/>
              </a:ext>
            </a:extLst>
          </p:cNvPr>
          <p:cNvSpPr txBox="1">
            <a:spLocks noChangeArrowheads="1"/>
          </p:cNvSpPr>
          <p:nvPr/>
        </p:nvSpPr>
        <p:spPr bwMode="auto">
          <a:xfrm>
            <a:off x="489604" y="6289999"/>
            <a:ext cx="6989656" cy="400110"/>
          </a:xfrm>
          <a:prstGeom prst="rect">
            <a:avLst/>
          </a:prstGeom>
          <a:solidFill>
            <a:schemeClr val="bg1"/>
          </a:solidFill>
          <a:ln>
            <a:noFill/>
          </a:ln>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en-US" altLang="zh-CN" sz="2000" b="1" dirty="0" err="1">
                <a:solidFill>
                  <a:schemeClr val="accent1"/>
                </a:solidFill>
                <a:latin typeface="+mn-ea"/>
                <a:ea typeface="+mn-ea"/>
                <a:cs typeface="+mn-cs"/>
              </a:rPr>
              <a:t>IPSec</a:t>
            </a:r>
            <a:r>
              <a:rPr lang="zh-CN" altLang="en-US" sz="2000" b="1" dirty="0">
                <a:solidFill>
                  <a:schemeClr val="accent1"/>
                </a:solidFill>
                <a:latin typeface="+mn-ea"/>
                <a:ea typeface="+mn-ea"/>
                <a:cs typeface="+mn-cs"/>
              </a:rPr>
              <a:t>：在</a:t>
            </a:r>
            <a:r>
              <a:rPr lang="en-US" altLang="zh-CN" sz="2000" b="1" dirty="0">
                <a:solidFill>
                  <a:schemeClr val="accent1"/>
                </a:solidFill>
                <a:latin typeface="+mn-ea"/>
                <a:ea typeface="+mn-ea"/>
                <a:cs typeface="+mn-cs"/>
              </a:rPr>
              <a:t>IP</a:t>
            </a:r>
            <a:r>
              <a:rPr lang="zh-CN" altLang="en-US" sz="2000" b="1" dirty="0">
                <a:solidFill>
                  <a:schemeClr val="accent1"/>
                </a:solidFill>
                <a:latin typeface="+mn-ea"/>
                <a:ea typeface="+mn-ea"/>
                <a:cs typeface="+mn-cs"/>
              </a:rPr>
              <a:t>头部和</a:t>
            </a:r>
            <a:r>
              <a:rPr lang="en-US" altLang="zh-CN" sz="2000" b="1" dirty="0">
                <a:solidFill>
                  <a:schemeClr val="accent1"/>
                </a:solidFill>
                <a:latin typeface="+mn-ea"/>
                <a:ea typeface="+mn-ea"/>
                <a:cs typeface="+mn-cs"/>
              </a:rPr>
              <a:t>DATA</a:t>
            </a:r>
            <a:r>
              <a:rPr lang="zh-CN" altLang="en-US" sz="2000" b="1" dirty="0">
                <a:solidFill>
                  <a:schemeClr val="accent1"/>
                </a:solidFill>
                <a:latin typeface="+mn-ea"/>
                <a:ea typeface="+mn-ea"/>
                <a:cs typeface="+mn-cs"/>
              </a:rPr>
              <a:t>基础上加入其它安全信息</a:t>
            </a:r>
            <a:endParaRPr lang="en-US" altLang="en-US" sz="2000" b="1" dirty="0">
              <a:solidFill>
                <a:schemeClr val="accent1"/>
              </a:solidFill>
              <a:latin typeface="+mn-ea"/>
              <a:ea typeface="+mn-ea"/>
              <a:cs typeface="+mn-cs"/>
            </a:endParaRPr>
          </a:p>
        </p:txBody>
      </p:sp>
    </p:spTree>
    <p:extLst>
      <p:ext uri="{BB962C8B-B14F-4D97-AF65-F5344CB8AC3E}">
        <p14:creationId xmlns:p14="http://schemas.microsoft.com/office/powerpoint/2010/main" val="83826714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err="1"/>
              <a:t>IPSec</a:t>
            </a:r>
            <a:r>
              <a:rPr lang="zh-CN" altLang="en-US" dirty="0"/>
              <a:t>功能与实现</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292481"/>
            <a:ext cx="6604538" cy="1323439"/>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三大安全功能：</a:t>
            </a:r>
            <a:r>
              <a:rPr lang="zh-CN" altLang="en-US" sz="2000" b="1" dirty="0">
                <a:solidFill>
                  <a:srgbClr val="C00000"/>
                </a:solidFill>
                <a:latin typeface="+mn-ea"/>
                <a:ea typeface="+mn-ea"/>
              </a:rPr>
              <a:t>身份鉴别、机密性、密钥管理  </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适用于局域网、公共和私有广域网，以及互联网</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既可以采用</a:t>
            </a:r>
            <a:r>
              <a:rPr lang="zh-CN" altLang="en-US" sz="2000" b="1" dirty="0">
                <a:solidFill>
                  <a:srgbClr val="C00000"/>
                </a:solidFill>
                <a:latin typeface="+mn-ea"/>
                <a:ea typeface="+mn-ea"/>
              </a:rPr>
              <a:t>软件</a:t>
            </a:r>
            <a:r>
              <a:rPr lang="zh-CN" altLang="en-US" sz="2000" dirty="0">
                <a:latin typeface="+mn-ea"/>
                <a:ea typeface="+mn-ea"/>
              </a:rPr>
              <a:t>实现，也可以采用</a:t>
            </a:r>
            <a:r>
              <a:rPr lang="zh-CN" altLang="en-US" sz="2000" b="1" dirty="0">
                <a:solidFill>
                  <a:srgbClr val="C00000"/>
                </a:solidFill>
                <a:latin typeface="+mn-ea"/>
                <a:ea typeface="+mn-ea"/>
              </a:rPr>
              <a:t>专用硬件</a:t>
            </a:r>
            <a:r>
              <a:rPr lang="zh-CN" altLang="en-US" sz="2000" dirty="0">
                <a:latin typeface="+mn-ea"/>
                <a:ea typeface="+mn-ea"/>
              </a:rPr>
              <a:t>实现 </a:t>
            </a:r>
          </a:p>
        </p:txBody>
      </p:sp>
      <p:pic>
        <p:nvPicPr>
          <p:cNvPr id="4" name="图片 4">
            <a:extLst>
              <a:ext uri="{FF2B5EF4-FFF2-40B4-BE49-F238E27FC236}">
                <a16:creationId xmlns:a16="http://schemas.microsoft.com/office/drawing/2014/main" id="{E2646B0D-A29C-8045-74A3-4B6622697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44" y="3392578"/>
            <a:ext cx="5303233" cy="225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4540874-967C-AE1E-588B-40E5E4608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070" y="3307479"/>
            <a:ext cx="5714286" cy="2457143"/>
          </a:xfrm>
          <a:prstGeom prst="rect">
            <a:avLst/>
          </a:prstGeom>
        </p:spPr>
      </p:pic>
      <p:sp>
        <p:nvSpPr>
          <p:cNvPr id="7" name="文本框 6">
            <a:extLst>
              <a:ext uri="{FF2B5EF4-FFF2-40B4-BE49-F238E27FC236}">
                <a16:creationId xmlns:a16="http://schemas.microsoft.com/office/drawing/2014/main" id="{AE44F342-B5AB-6C42-B4CF-F6ABB3E688F3}"/>
              </a:ext>
            </a:extLst>
          </p:cNvPr>
          <p:cNvSpPr txBox="1"/>
          <p:nvPr/>
        </p:nvSpPr>
        <p:spPr>
          <a:xfrm>
            <a:off x="7440368" y="5764622"/>
            <a:ext cx="2831690" cy="400110"/>
          </a:xfrm>
          <a:prstGeom prst="rect">
            <a:avLst/>
          </a:prstGeom>
          <a:solidFill>
            <a:schemeClr val="bg1"/>
          </a:solidFill>
        </p:spPr>
        <p:txBody>
          <a:bodyPr wrap="square">
            <a:spAutoFit/>
          </a:bodyPr>
          <a:lstStyle/>
          <a:p>
            <a:pPr algn="ctr"/>
            <a:r>
              <a:rPr lang="zh-CN" altLang="en-US" sz="2000" b="1" dirty="0">
                <a:solidFill>
                  <a:schemeClr val="accent1"/>
                </a:solidFill>
                <a:latin typeface="+mn-ea"/>
                <a:ea typeface="+mn-ea"/>
              </a:rPr>
              <a:t>采用专用设备的</a:t>
            </a:r>
            <a:r>
              <a:rPr lang="en-US" altLang="zh-CN" sz="2000" b="1" dirty="0" err="1">
                <a:solidFill>
                  <a:schemeClr val="accent1"/>
                </a:solidFill>
                <a:latin typeface="+mn-ea"/>
                <a:ea typeface="+mn-ea"/>
              </a:rPr>
              <a:t>IPSec</a:t>
            </a:r>
            <a:endParaRPr lang="zh-CN" altLang="en-US" sz="2000" b="1" dirty="0">
              <a:solidFill>
                <a:schemeClr val="accent1"/>
              </a:solidFill>
              <a:latin typeface="+mn-ea"/>
              <a:ea typeface="+mn-ea"/>
            </a:endParaRPr>
          </a:p>
        </p:txBody>
      </p:sp>
      <p:sp>
        <p:nvSpPr>
          <p:cNvPr id="8" name="文本框 7">
            <a:extLst>
              <a:ext uri="{FF2B5EF4-FFF2-40B4-BE49-F238E27FC236}">
                <a16:creationId xmlns:a16="http://schemas.microsoft.com/office/drawing/2014/main" id="{C814116C-AA27-E25A-450B-8F961FB4DD8F}"/>
              </a:ext>
            </a:extLst>
          </p:cNvPr>
          <p:cNvSpPr txBox="1"/>
          <p:nvPr/>
        </p:nvSpPr>
        <p:spPr>
          <a:xfrm>
            <a:off x="1714415" y="5764622"/>
            <a:ext cx="2831690" cy="400110"/>
          </a:xfrm>
          <a:prstGeom prst="rect">
            <a:avLst/>
          </a:prstGeom>
          <a:solidFill>
            <a:schemeClr val="bg1"/>
          </a:solidFill>
        </p:spPr>
        <p:txBody>
          <a:bodyPr wrap="square">
            <a:spAutoFit/>
          </a:bodyPr>
          <a:lstStyle/>
          <a:p>
            <a:pPr algn="ctr"/>
            <a:r>
              <a:rPr lang="en-US" altLang="zh-CN" sz="2000" b="1" dirty="0" err="1">
                <a:solidFill>
                  <a:schemeClr val="accent1"/>
                </a:solidFill>
                <a:latin typeface="+mn-ea"/>
                <a:ea typeface="+mn-ea"/>
              </a:rPr>
              <a:t>IPSec</a:t>
            </a:r>
            <a:r>
              <a:rPr lang="zh-CN" altLang="en-US" sz="2000" b="1" dirty="0">
                <a:solidFill>
                  <a:schemeClr val="accent1"/>
                </a:solidFill>
                <a:latin typeface="+mn-ea"/>
                <a:ea typeface="+mn-ea"/>
              </a:rPr>
              <a:t>使用的算法</a:t>
            </a:r>
          </a:p>
        </p:txBody>
      </p:sp>
      <p:pic>
        <p:nvPicPr>
          <p:cNvPr id="9" name="图片 8">
            <a:extLst>
              <a:ext uri="{FF2B5EF4-FFF2-40B4-BE49-F238E27FC236}">
                <a16:creationId xmlns:a16="http://schemas.microsoft.com/office/drawing/2014/main" id="{6F646053-961A-87E1-B0F2-BA30354E02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6890" y="917919"/>
            <a:ext cx="877899" cy="1578077"/>
          </a:xfrm>
          <a:prstGeom prst="rect">
            <a:avLst/>
          </a:prstGeom>
        </p:spPr>
      </p:pic>
      <p:pic>
        <p:nvPicPr>
          <p:cNvPr id="11" name="图片 10">
            <a:extLst>
              <a:ext uri="{FF2B5EF4-FFF2-40B4-BE49-F238E27FC236}">
                <a16:creationId xmlns:a16="http://schemas.microsoft.com/office/drawing/2014/main" id="{681E5F93-31E8-EA3C-14CE-343B974883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6229" y="957243"/>
            <a:ext cx="2102489" cy="1551396"/>
          </a:xfrm>
          <a:prstGeom prst="rect">
            <a:avLst/>
          </a:prstGeom>
        </p:spPr>
      </p:pic>
      <p:sp>
        <p:nvSpPr>
          <p:cNvPr id="12" name="文本框 11">
            <a:extLst>
              <a:ext uri="{FF2B5EF4-FFF2-40B4-BE49-F238E27FC236}">
                <a16:creationId xmlns:a16="http://schemas.microsoft.com/office/drawing/2014/main" id="{80F3CC2A-6949-C0EC-91C9-F39C75E629D7}"/>
              </a:ext>
            </a:extLst>
          </p:cNvPr>
          <p:cNvSpPr txBox="1"/>
          <p:nvPr/>
        </p:nvSpPr>
        <p:spPr>
          <a:xfrm>
            <a:off x="7440368" y="2507259"/>
            <a:ext cx="3930638" cy="400110"/>
          </a:xfrm>
          <a:prstGeom prst="rect">
            <a:avLst/>
          </a:prstGeom>
          <a:solidFill>
            <a:schemeClr val="bg1"/>
          </a:solidFill>
        </p:spPr>
        <p:txBody>
          <a:bodyPr wrap="square">
            <a:spAutoFit/>
          </a:bodyPr>
          <a:lstStyle/>
          <a:p>
            <a:pPr algn="ctr"/>
            <a:r>
              <a:rPr lang="en-US" altLang="zh-CN" sz="2000" b="1" dirty="0">
                <a:solidFill>
                  <a:schemeClr val="accent1"/>
                </a:solidFill>
                <a:latin typeface="+mn-ea"/>
                <a:ea typeface="+mn-ea"/>
              </a:rPr>
              <a:t>SSL</a:t>
            </a:r>
            <a:r>
              <a:rPr lang="zh-CN" altLang="en-US" sz="2000" b="1" dirty="0">
                <a:solidFill>
                  <a:schemeClr val="accent1"/>
                </a:solidFill>
                <a:latin typeface="+mn-ea"/>
                <a:ea typeface="+mn-ea"/>
              </a:rPr>
              <a:t>（左）对比</a:t>
            </a:r>
            <a:r>
              <a:rPr lang="en-US" altLang="zh-CN" sz="2000" b="1" dirty="0" err="1">
                <a:solidFill>
                  <a:schemeClr val="accent1"/>
                </a:solidFill>
                <a:latin typeface="+mn-ea"/>
                <a:ea typeface="+mn-ea"/>
              </a:rPr>
              <a:t>IPSec</a:t>
            </a:r>
            <a:r>
              <a:rPr lang="zh-CN" altLang="en-US" sz="2000" b="1" dirty="0">
                <a:solidFill>
                  <a:schemeClr val="accent1"/>
                </a:solidFill>
                <a:latin typeface="+mn-ea"/>
                <a:ea typeface="+mn-ea"/>
              </a:rPr>
              <a:t>（右）</a:t>
            </a:r>
          </a:p>
        </p:txBody>
      </p:sp>
    </p:spTree>
    <p:extLst>
      <p:ext uri="{BB962C8B-B14F-4D97-AF65-F5344CB8AC3E}">
        <p14:creationId xmlns:p14="http://schemas.microsoft.com/office/powerpoint/2010/main" val="23129033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6DEA-3814-2EEA-1AF4-F67CDE998695}"/>
              </a:ext>
            </a:extLst>
          </p:cNvPr>
          <p:cNvSpPr>
            <a:spLocks noGrp="1"/>
          </p:cNvSpPr>
          <p:nvPr>
            <p:ph type="title"/>
          </p:nvPr>
        </p:nvSpPr>
        <p:spPr/>
        <p:txBody>
          <a:bodyPr/>
          <a:lstStyle/>
          <a:p>
            <a:r>
              <a:rPr lang="en-US" altLang="zh-CN" dirty="0" err="1"/>
              <a:t>IPSec</a:t>
            </a:r>
            <a:r>
              <a:rPr lang="zh-CN" altLang="en-US" dirty="0"/>
              <a:t>的使用场景示例</a:t>
            </a:r>
          </a:p>
        </p:txBody>
      </p:sp>
      <p:grpSp>
        <p:nvGrpSpPr>
          <p:cNvPr id="4" name="组合 3">
            <a:extLst>
              <a:ext uri="{FF2B5EF4-FFF2-40B4-BE49-F238E27FC236}">
                <a16:creationId xmlns:a16="http://schemas.microsoft.com/office/drawing/2014/main" id="{BDB9BC92-CAA0-8B10-4A7D-DA06B1EE131D}"/>
              </a:ext>
            </a:extLst>
          </p:cNvPr>
          <p:cNvGrpSpPr/>
          <p:nvPr/>
        </p:nvGrpSpPr>
        <p:grpSpPr>
          <a:xfrm>
            <a:off x="1955390" y="2172701"/>
            <a:ext cx="8281220" cy="4729498"/>
            <a:chOff x="1382154" y="998845"/>
            <a:chExt cx="8869921" cy="5065712"/>
          </a:xfrm>
        </p:grpSpPr>
        <p:pic>
          <p:nvPicPr>
            <p:cNvPr id="5" name="Picture 3">
              <a:extLst>
                <a:ext uri="{FF2B5EF4-FFF2-40B4-BE49-F238E27FC236}">
                  <a16:creationId xmlns:a16="http://schemas.microsoft.com/office/drawing/2014/main" id="{B418CF43-5BA7-A085-E398-910F50AC1F5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633" b="13898"/>
            <a:stretch>
              <a:fillRect/>
            </a:stretch>
          </p:blipFill>
          <p:spPr bwMode="auto">
            <a:xfrm>
              <a:off x="2208213" y="998845"/>
              <a:ext cx="8043862"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7F425A7-A533-697B-81F5-02AC1C798DD3}"/>
                </a:ext>
              </a:extLst>
            </p:cNvPr>
            <p:cNvSpPr txBox="1">
              <a:spLocks noChangeArrowheads="1"/>
            </p:cNvSpPr>
            <p:nvPr/>
          </p:nvSpPr>
          <p:spPr bwMode="auto">
            <a:xfrm>
              <a:off x="9165014" y="1970494"/>
              <a:ext cx="1039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外网</a:t>
              </a:r>
              <a:endParaRPr lang="en-US" altLang="en-US" sz="1600" b="1" dirty="0">
                <a:solidFill>
                  <a:srgbClr val="FF0000"/>
                </a:solidFill>
                <a:latin typeface="Arial" panose="020B0604020202020204" pitchFamily="34" charset="0"/>
              </a:endParaRPr>
            </a:p>
          </p:txBody>
        </p:sp>
        <p:sp>
          <p:nvSpPr>
            <p:cNvPr id="7" name="TextBox 5">
              <a:extLst>
                <a:ext uri="{FF2B5EF4-FFF2-40B4-BE49-F238E27FC236}">
                  <a16:creationId xmlns:a16="http://schemas.microsoft.com/office/drawing/2014/main" id="{B121C83B-E520-6107-F03F-06B978E8AAAD}"/>
                </a:ext>
              </a:extLst>
            </p:cNvPr>
            <p:cNvSpPr txBox="1">
              <a:spLocks noChangeArrowheads="1"/>
            </p:cNvSpPr>
            <p:nvPr/>
          </p:nvSpPr>
          <p:spPr bwMode="auto">
            <a:xfrm>
              <a:off x="4748690" y="2295832"/>
              <a:ext cx="114204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安全通信</a:t>
              </a:r>
              <a:endParaRPr lang="en-US" altLang="en-US" sz="1600" b="1" dirty="0">
                <a:solidFill>
                  <a:srgbClr val="FF0000"/>
                </a:solidFill>
                <a:latin typeface="Arial" panose="020B0604020202020204" pitchFamily="34" charset="0"/>
              </a:endParaRPr>
            </a:p>
          </p:txBody>
        </p:sp>
        <p:sp>
          <p:nvSpPr>
            <p:cNvPr id="8" name="TextBox 5">
              <a:extLst>
                <a:ext uri="{FF2B5EF4-FFF2-40B4-BE49-F238E27FC236}">
                  <a16:creationId xmlns:a16="http://schemas.microsoft.com/office/drawing/2014/main" id="{CADED463-D4FC-76F0-4F7D-6EDBD3FD373F}"/>
                </a:ext>
              </a:extLst>
            </p:cNvPr>
            <p:cNvSpPr txBox="1">
              <a:spLocks noChangeArrowheads="1"/>
            </p:cNvSpPr>
            <p:nvPr/>
          </p:nvSpPr>
          <p:spPr bwMode="auto">
            <a:xfrm>
              <a:off x="5005864" y="3054657"/>
              <a:ext cx="114204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rPr>
                <a:t>安全通信</a:t>
              </a:r>
              <a:endParaRPr lang="en-US" altLang="en-US" sz="1600" b="1">
                <a:solidFill>
                  <a:srgbClr val="FF0000"/>
                </a:solidFill>
                <a:latin typeface="Arial" panose="020B0604020202020204" pitchFamily="34" charset="0"/>
              </a:endParaRPr>
            </a:p>
          </p:txBody>
        </p:sp>
        <p:sp>
          <p:nvSpPr>
            <p:cNvPr id="9" name="TextBox 5">
              <a:extLst>
                <a:ext uri="{FF2B5EF4-FFF2-40B4-BE49-F238E27FC236}">
                  <a16:creationId xmlns:a16="http://schemas.microsoft.com/office/drawing/2014/main" id="{1B30798E-1080-69F9-C2B0-AEBCE1C134F7}"/>
                </a:ext>
              </a:extLst>
            </p:cNvPr>
            <p:cNvSpPr txBox="1">
              <a:spLocks noChangeArrowheads="1"/>
            </p:cNvSpPr>
            <p:nvPr/>
          </p:nvSpPr>
          <p:spPr bwMode="auto">
            <a:xfrm>
              <a:off x="7669690" y="3248332"/>
              <a:ext cx="114204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安全通信</a:t>
              </a:r>
              <a:endParaRPr lang="en-US" altLang="en-US" sz="1600" b="1" dirty="0">
                <a:solidFill>
                  <a:srgbClr val="FF0000"/>
                </a:solidFill>
                <a:latin typeface="Arial" panose="020B0604020202020204" pitchFamily="34" charset="0"/>
              </a:endParaRPr>
            </a:p>
          </p:txBody>
        </p:sp>
        <p:sp>
          <p:nvSpPr>
            <p:cNvPr id="10" name="TextBox 5">
              <a:extLst>
                <a:ext uri="{FF2B5EF4-FFF2-40B4-BE49-F238E27FC236}">
                  <a16:creationId xmlns:a16="http://schemas.microsoft.com/office/drawing/2014/main" id="{F010E3AD-308E-FB69-5192-54AFFF327844}"/>
                </a:ext>
              </a:extLst>
            </p:cNvPr>
            <p:cNvSpPr txBox="1">
              <a:spLocks noChangeArrowheads="1"/>
            </p:cNvSpPr>
            <p:nvPr/>
          </p:nvSpPr>
          <p:spPr bwMode="auto">
            <a:xfrm>
              <a:off x="7022878" y="5607357"/>
              <a:ext cx="2693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内网采用不安全通信方式</a:t>
              </a:r>
            </a:p>
          </p:txBody>
        </p:sp>
        <p:sp>
          <p:nvSpPr>
            <p:cNvPr id="11" name="TextBox 5">
              <a:extLst>
                <a:ext uri="{FF2B5EF4-FFF2-40B4-BE49-F238E27FC236}">
                  <a16:creationId xmlns:a16="http://schemas.microsoft.com/office/drawing/2014/main" id="{70C716A4-3355-8E2C-45E8-4141C09EE7C1}"/>
                </a:ext>
              </a:extLst>
            </p:cNvPr>
            <p:cNvSpPr txBox="1">
              <a:spLocks noChangeArrowheads="1"/>
            </p:cNvSpPr>
            <p:nvPr/>
          </p:nvSpPr>
          <p:spPr bwMode="auto">
            <a:xfrm>
              <a:off x="2909105" y="5607357"/>
              <a:ext cx="2693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内网采用不安全通信方式</a:t>
              </a:r>
              <a:endParaRPr lang="en-US" altLang="en-US" sz="1600" b="1" dirty="0">
                <a:solidFill>
                  <a:srgbClr val="FF0000"/>
                </a:solidFill>
                <a:latin typeface="Arial" panose="020B0604020202020204" pitchFamily="34" charset="0"/>
              </a:endParaRPr>
            </a:p>
          </p:txBody>
        </p:sp>
        <p:sp>
          <p:nvSpPr>
            <p:cNvPr id="12" name="TextBox 5">
              <a:extLst>
                <a:ext uri="{FF2B5EF4-FFF2-40B4-BE49-F238E27FC236}">
                  <a16:creationId xmlns:a16="http://schemas.microsoft.com/office/drawing/2014/main" id="{63AEDCA0-4C20-EEC0-C0AA-51F07E350CC6}"/>
                </a:ext>
              </a:extLst>
            </p:cNvPr>
            <p:cNvSpPr txBox="1">
              <a:spLocks noChangeArrowheads="1"/>
            </p:cNvSpPr>
            <p:nvPr/>
          </p:nvSpPr>
          <p:spPr bwMode="auto">
            <a:xfrm>
              <a:off x="1735139" y="1598921"/>
              <a:ext cx="1120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rPr>
                <a:t>外部员工</a:t>
              </a:r>
              <a:endParaRPr lang="en-US" altLang="en-US" sz="1600" b="1">
                <a:solidFill>
                  <a:srgbClr val="FF0000"/>
                </a:solidFill>
                <a:latin typeface="Arial" panose="020B0604020202020204" pitchFamily="34" charset="0"/>
              </a:endParaRPr>
            </a:p>
          </p:txBody>
        </p:sp>
        <p:sp>
          <p:nvSpPr>
            <p:cNvPr id="13" name="矩形 2">
              <a:extLst>
                <a:ext uri="{FF2B5EF4-FFF2-40B4-BE49-F238E27FC236}">
                  <a16:creationId xmlns:a16="http://schemas.microsoft.com/office/drawing/2014/main" id="{95D65443-A61E-127A-EAF2-CA8ADE8CC112}"/>
                </a:ext>
              </a:extLst>
            </p:cNvPr>
            <p:cNvSpPr>
              <a:spLocks noChangeArrowheads="1"/>
            </p:cNvSpPr>
            <p:nvPr/>
          </p:nvSpPr>
          <p:spPr bwMode="auto">
            <a:xfrm>
              <a:off x="4137025" y="4089707"/>
              <a:ext cx="1633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en-US" altLang="zh-CN" sz="1600" b="1">
                  <a:solidFill>
                    <a:srgbClr val="FF0000"/>
                  </a:solidFill>
                  <a:latin typeface="Arial" panose="020B0604020202020204" pitchFamily="34" charset="0"/>
                  <a:ea typeface="宋体" panose="02010600030101010101" pitchFamily="2" charset="-122"/>
                </a:rPr>
                <a:t>IPSec VPN</a:t>
              </a:r>
              <a:r>
                <a:rPr lang="zh-CN" altLang="en-US" sz="1600" b="1">
                  <a:solidFill>
                    <a:srgbClr val="FF0000"/>
                  </a:solidFill>
                  <a:latin typeface="Arial" panose="020B0604020202020204" pitchFamily="34" charset="0"/>
                  <a:ea typeface="宋体" panose="02010600030101010101" pitchFamily="2" charset="-122"/>
                </a:rPr>
                <a:t>网关</a:t>
              </a:r>
            </a:p>
          </p:txBody>
        </p:sp>
        <p:sp>
          <p:nvSpPr>
            <p:cNvPr id="14" name="矩形 12">
              <a:extLst>
                <a:ext uri="{FF2B5EF4-FFF2-40B4-BE49-F238E27FC236}">
                  <a16:creationId xmlns:a16="http://schemas.microsoft.com/office/drawing/2014/main" id="{15B04FA8-3D00-381E-8018-C1A8B387CB95}"/>
                </a:ext>
              </a:extLst>
            </p:cNvPr>
            <p:cNvSpPr>
              <a:spLocks noChangeArrowheads="1"/>
            </p:cNvSpPr>
            <p:nvPr/>
          </p:nvSpPr>
          <p:spPr bwMode="auto">
            <a:xfrm>
              <a:off x="7237414" y="4259571"/>
              <a:ext cx="1633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spcBef>
                  <a:spcPct val="0"/>
                </a:spcBef>
                <a:buSzTx/>
                <a:buFontTx/>
                <a:buNone/>
              </a:pPr>
              <a:r>
                <a:rPr lang="en-US" altLang="zh-CN" sz="1600" b="1">
                  <a:solidFill>
                    <a:srgbClr val="FF0000"/>
                  </a:solidFill>
                  <a:latin typeface="Arial" panose="020B0604020202020204" pitchFamily="34" charset="0"/>
                  <a:ea typeface="宋体" panose="02010600030101010101" pitchFamily="2" charset="-122"/>
                </a:rPr>
                <a:t>IPSec VPN</a:t>
              </a:r>
              <a:r>
                <a:rPr lang="zh-CN" altLang="en-US" sz="1600" b="1">
                  <a:solidFill>
                    <a:srgbClr val="FF0000"/>
                  </a:solidFill>
                  <a:latin typeface="Arial" panose="020B0604020202020204" pitchFamily="34" charset="0"/>
                  <a:ea typeface="宋体" panose="02010600030101010101" pitchFamily="2" charset="-122"/>
                </a:rPr>
                <a:t>网关</a:t>
              </a:r>
            </a:p>
          </p:txBody>
        </p:sp>
        <p:sp>
          <p:nvSpPr>
            <p:cNvPr id="3" name="TextBox 5">
              <a:extLst>
                <a:ext uri="{FF2B5EF4-FFF2-40B4-BE49-F238E27FC236}">
                  <a16:creationId xmlns:a16="http://schemas.microsoft.com/office/drawing/2014/main" id="{03A2FFD8-3422-D3A5-CB10-2728F9D599CD}"/>
                </a:ext>
              </a:extLst>
            </p:cNvPr>
            <p:cNvSpPr txBox="1">
              <a:spLocks noChangeArrowheads="1"/>
            </p:cNvSpPr>
            <p:nvPr/>
          </p:nvSpPr>
          <p:spPr bwMode="auto">
            <a:xfrm>
              <a:off x="1382154" y="2206705"/>
              <a:ext cx="1473761" cy="62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dirty="0">
                  <a:solidFill>
                    <a:srgbClr val="FF0000"/>
                  </a:solidFill>
                  <a:latin typeface="Arial" panose="020B0604020202020204" pitchFamily="34" charset="0"/>
                  <a:ea typeface="宋体" panose="02010600030101010101" pitchFamily="2" charset="-122"/>
                </a:rPr>
                <a:t>使用带有</a:t>
              </a:r>
              <a:r>
                <a:rPr lang="en-US" altLang="zh-CN" sz="1600" b="1" dirty="0" err="1">
                  <a:solidFill>
                    <a:srgbClr val="FF0000"/>
                  </a:solidFill>
                  <a:latin typeface="Arial" panose="020B0604020202020204" pitchFamily="34" charset="0"/>
                  <a:ea typeface="宋体" panose="02010600030101010101" pitchFamily="2" charset="-122"/>
                </a:rPr>
                <a:t>IPSec</a:t>
              </a:r>
              <a:r>
                <a:rPr lang="zh-CN" altLang="en-US" sz="1600" b="1" dirty="0">
                  <a:solidFill>
                    <a:srgbClr val="FF0000"/>
                  </a:solidFill>
                  <a:latin typeface="Arial" panose="020B0604020202020204" pitchFamily="34" charset="0"/>
                  <a:ea typeface="宋体" panose="02010600030101010101" pitchFamily="2" charset="-122"/>
                </a:rPr>
                <a:t>的系统</a:t>
              </a:r>
              <a:endParaRPr lang="en-US" altLang="en-US" sz="1600" b="1" dirty="0">
                <a:solidFill>
                  <a:srgbClr val="FF0000"/>
                </a:solidFill>
                <a:latin typeface="Arial" panose="020B0604020202020204" pitchFamily="34" charset="0"/>
              </a:endParaRPr>
            </a:p>
          </p:txBody>
        </p:sp>
      </p:grpSp>
      <p:sp>
        <p:nvSpPr>
          <p:cNvPr id="15" name="文本框 14">
            <a:extLst>
              <a:ext uri="{FF2B5EF4-FFF2-40B4-BE49-F238E27FC236}">
                <a16:creationId xmlns:a16="http://schemas.microsoft.com/office/drawing/2014/main" id="{78D29447-595A-A54F-4A9A-14DFC935AA56}"/>
              </a:ext>
            </a:extLst>
          </p:cNvPr>
          <p:cNvSpPr txBox="1"/>
          <p:nvPr/>
        </p:nvSpPr>
        <p:spPr>
          <a:xfrm>
            <a:off x="563178" y="944517"/>
            <a:ext cx="11065644" cy="14773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通过</a:t>
            </a:r>
            <a:r>
              <a:rPr lang="en-US" altLang="zh-CN" sz="2000" b="1" dirty="0">
                <a:solidFill>
                  <a:srgbClr val="C00000"/>
                </a:solidFill>
                <a:latin typeface="+mn-ea"/>
                <a:ea typeface="+mn-ea"/>
              </a:rPr>
              <a:t>Internet</a:t>
            </a:r>
            <a:r>
              <a:rPr lang="zh-CN" altLang="en-US" sz="2000" b="1" dirty="0">
                <a:solidFill>
                  <a:srgbClr val="C00000"/>
                </a:solidFill>
                <a:latin typeface="+mn-ea"/>
                <a:ea typeface="+mn-ea"/>
              </a:rPr>
              <a:t>安全分支机构接入</a:t>
            </a:r>
            <a:r>
              <a:rPr lang="zh-CN" altLang="en-US" sz="2000" dirty="0">
                <a:latin typeface="+mn-ea"/>
                <a:ea typeface="+mn-ea"/>
              </a:rPr>
              <a:t>：一个公司能够在</a:t>
            </a:r>
            <a:r>
              <a:rPr lang="en-US" altLang="zh-CN" sz="2000" dirty="0">
                <a:latin typeface="+mn-ea"/>
                <a:ea typeface="+mn-ea"/>
              </a:rPr>
              <a:t>Internet</a:t>
            </a:r>
            <a:r>
              <a:rPr lang="zh-CN" altLang="en-US" sz="2000" dirty="0">
                <a:latin typeface="+mn-ea"/>
                <a:ea typeface="+mn-ea"/>
              </a:rPr>
              <a:t>或公用</a:t>
            </a:r>
            <a:r>
              <a:rPr lang="en-US" altLang="zh-CN" sz="2000" dirty="0">
                <a:latin typeface="+mn-ea"/>
                <a:ea typeface="+mn-ea"/>
              </a:rPr>
              <a:t>WAN</a:t>
            </a:r>
            <a:r>
              <a:rPr lang="zh-CN" altLang="en-US" sz="2000" dirty="0">
                <a:latin typeface="+mn-ea"/>
                <a:ea typeface="+mn-ea"/>
              </a:rPr>
              <a:t>上建立一个安全的</a:t>
            </a:r>
            <a:r>
              <a:rPr lang="en-US" altLang="zh-CN" sz="2000" dirty="0">
                <a:latin typeface="+mn-ea"/>
                <a:ea typeface="+mn-ea"/>
              </a:rPr>
              <a:t>VPN</a:t>
            </a:r>
            <a:r>
              <a:rPr lang="zh-CN" altLang="en-US" sz="2000" dirty="0">
                <a:latin typeface="+mn-ea"/>
                <a:ea typeface="+mn-ea"/>
              </a:rPr>
              <a:t>，使公司更依赖于</a:t>
            </a:r>
            <a:r>
              <a:rPr lang="en-US" altLang="zh-CN" sz="2000" dirty="0">
                <a:latin typeface="+mn-ea"/>
                <a:ea typeface="+mn-ea"/>
              </a:rPr>
              <a:t>Internet</a:t>
            </a:r>
            <a:r>
              <a:rPr lang="zh-CN" altLang="en-US" sz="2000" dirty="0">
                <a:latin typeface="+mn-ea"/>
                <a:ea typeface="+mn-ea"/>
              </a:rPr>
              <a:t>，并</a:t>
            </a:r>
            <a:r>
              <a:rPr lang="zh-CN" altLang="en-US" sz="2000" b="1" dirty="0">
                <a:solidFill>
                  <a:srgbClr val="C00000"/>
                </a:solidFill>
                <a:latin typeface="+mn-ea"/>
                <a:ea typeface="+mn-ea"/>
              </a:rPr>
              <a:t>减少其对私有网络的需求</a:t>
            </a:r>
            <a:r>
              <a:rPr lang="zh-CN" altLang="en-US" sz="2000" dirty="0">
                <a:latin typeface="+mn-ea"/>
                <a:ea typeface="+mn-ea"/>
              </a:rPr>
              <a:t>，从而节约成本和网络管理费用</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通过</a:t>
            </a:r>
            <a:r>
              <a:rPr lang="en-US" altLang="zh-CN" sz="2000" b="1" dirty="0">
                <a:solidFill>
                  <a:srgbClr val="C00000"/>
                </a:solidFill>
                <a:latin typeface="+mn-ea"/>
                <a:ea typeface="+mn-ea"/>
              </a:rPr>
              <a:t>Internet</a:t>
            </a:r>
            <a:r>
              <a:rPr lang="zh-CN" altLang="en-US" sz="2000" b="1" dirty="0">
                <a:solidFill>
                  <a:srgbClr val="C00000"/>
                </a:solidFill>
                <a:latin typeface="+mn-ea"/>
                <a:ea typeface="+mn-ea"/>
              </a:rPr>
              <a:t>进行安全远程连接</a:t>
            </a:r>
            <a:r>
              <a:rPr lang="zh-CN" altLang="en-US" sz="2000" dirty="0">
                <a:latin typeface="+mn-ea"/>
                <a:ea typeface="+mn-ea"/>
              </a:rPr>
              <a:t>：一个使用</a:t>
            </a:r>
            <a:r>
              <a:rPr lang="en-US" altLang="zh-CN" sz="2000" dirty="0" err="1">
                <a:latin typeface="+mn-ea"/>
                <a:ea typeface="+mn-ea"/>
              </a:rPr>
              <a:t>IPSec</a:t>
            </a:r>
            <a:r>
              <a:rPr lang="zh-CN" altLang="en-US" sz="2000" dirty="0">
                <a:latin typeface="+mn-ea"/>
                <a:ea typeface="+mn-ea"/>
              </a:rPr>
              <a:t>系统的终端用户，能够从本地发起对</a:t>
            </a:r>
            <a:r>
              <a:rPr lang="en-US" altLang="zh-CN" sz="2000" dirty="0">
                <a:latin typeface="+mn-ea"/>
                <a:ea typeface="+mn-ea"/>
              </a:rPr>
              <a:t>Internet</a:t>
            </a:r>
            <a:r>
              <a:rPr lang="zh-CN" altLang="en-US" sz="2000" dirty="0">
                <a:latin typeface="+mn-ea"/>
                <a:ea typeface="+mn-ea"/>
              </a:rPr>
              <a:t>服务供应商的访问，并安全地获取公司的网络连接，这将</a:t>
            </a:r>
            <a:r>
              <a:rPr lang="zh-CN" altLang="en-US" sz="2000" b="1" dirty="0">
                <a:solidFill>
                  <a:srgbClr val="C00000"/>
                </a:solidFill>
                <a:latin typeface="+mn-ea"/>
                <a:ea typeface="+mn-ea"/>
              </a:rPr>
              <a:t>减少出差员工与远程通信者的费用</a:t>
            </a:r>
          </a:p>
        </p:txBody>
      </p:sp>
    </p:spTree>
    <p:extLst>
      <p:ext uri="{BB962C8B-B14F-4D97-AF65-F5344CB8AC3E}">
        <p14:creationId xmlns:p14="http://schemas.microsoft.com/office/powerpoint/2010/main" val="188989019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6DEA-3814-2EEA-1AF4-F67CDE998695}"/>
              </a:ext>
            </a:extLst>
          </p:cNvPr>
          <p:cNvSpPr>
            <a:spLocks noGrp="1"/>
          </p:cNvSpPr>
          <p:nvPr>
            <p:ph type="title"/>
          </p:nvPr>
        </p:nvSpPr>
        <p:spPr/>
        <p:txBody>
          <a:bodyPr/>
          <a:lstStyle/>
          <a:p>
            <a:r>
              <a:rPr lang="en-US" altLang="zh-CN" dirty="0" err="1"/>
              <a:t>IPSec</a:t>
            </a:r>
            <a:r>
              <a:rPr lang="zh-CN" altLang="en-US" dirty="0"/>
              <a:t>的使用场景示例</a:t>
            </a:r>
          </a:p>
        </p:txBody>
      </p:sp>
      <p:sp>
        <p:nvSpPr>
          <p:cNvPr id="15" name="文本框 14">
            <a:extLst>
              <a:ext uri="{FF2B5EF4-FFF2-40B4-BE49-F238E27FC236}">
                <a16:creationId xmlns:a16="http://schemas.microsoft.com/office/drawing/2014/main" id="{78D29447-595A-A54F-4A9A-14DFC935AA56}"/>
              </a:ext>
            </a:extLst>
          </p:cNvPr>
          <p:cNvSpPr txBox="1"/>
          <p:nvPr/>
        </p:nvSpPr>
        <p:spPr>
          <a:xfrm>
            <a:off x="563178" y="1122874"/>
            <a:ext cx="11065644" cy="1477328"/>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与合作伙伴建立企业间连网和企业内部连网接入</a:t>
            </a:r>
            <a:r>
              <a:rPr lang="zh-CN" altLang="en-US" sz="2000" dirty="0">
                <a:latin typeface="+mn-ea"/>
                <a:ea typeface="+mn-ea"/>
              </a:rPr>
              <a:t>：</a:t>
            </a:r>
            <a:r>
              <a:rPr lang="en-US" altLang="zh-CN" sz="2000" dirty="0" err="1">
                <a:latin typeface="+mn-ea"/>
                <a:ea typeface="+mn-ea"/>
              </a:rPr>
              <a:t>IPSec</a:t>
            </a:r>
            <a:r>
              <a:rPr lang="zh-CN" altLang="en-US" sz="2000" dirty="0">
                <a:latin typeface="+mn-ea"/>
                <a:ea typeface="+mn-ea"/>
              </a:rPr>
              <a:t>可以用于与</a:t>
            </a:r>
            <a:r>
              <a:rPr lang="zh-CN" altLang="en-US" sz="2000" b="1" dirty="0">
                <a:solidFill>
                  <a:srgbClr val="C00000"/>
                </a:solidFill>
                <a:latin typeface="+mn-ea"/>
                <a:ea typeface="+mn-ea"/>
              </a:rPr>
              <a:t>其它机构</a:t>
            </a:r>
            <a:r>
              <a:rPr lang="zh-CN" altLang="en-US" sz="2000" dirty="0">
                <a:latin typeface="+mn-ea"/>
                <a:ea typeface="+mn-ea"/>
              </a:rPr>
              <a:t>之间的安全通信，确保身份鉴别、机密性以及提供一个密钥交换机制</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加强电子商务安全</a:t>
            </a:r>
            <a:r>
              <a:rPr lang="zh-CN" altLang="en-US" sz="2000" dirty="0">
                <a:latin typeface="+mn-ea"/>
                <a:ea typeface="+mn-ea"/>
              </a:rPr>
              <a:t>：纵然一些</a:t>
            </a:r>
            <a:r>
              <a:rPr lang="en-US" altLang="zh-CN" sz="2000" dirty="0">
                <a:latin typeface="+mn-ea"/>
                <a:ea typeface="+mn-ea"/>
              </a:rPr>
              <a:t>Web</a:t>
            </a:r>
            <a:r>
              <a:rPr lang="zh-CN" altLang="en-US" sz="2000" dirty="0">
                <a:latin typeface="+mn-ea"/>
                <a:ea typeface="+mn-ea"/>
              </a:rPr>
              <a:t>站点和电子商务应用程序</a:t>
            </a:r>
            <a:r>
              <a:rPr lang="zh-CN" altLang="en-US" sz="2000" b="1" dirty="0">
                <a:solidFill>
                  <a:srgbClr val="C00000"/>
                </a:solidFill>
                <a:latin typeface="+mn-ea"/>
                <a:ea typeface="+mn-ea"/>
              </a:rPr>
              <a:t>已经内置了安全协议</a:t>
            </a:r>
            <a:r>
              <a:rPr lang="zh-CN" altLang="en-US" sz="2000" dirty="0">
                <a:latin typeface="+mn-ea"/>
                <a:ea typeface="+mn-ea"/>
              </a:rPr>
              <a:t>（如</a:t>
            </a:r>
            <a:r>
              <a:rPr lang="en-US" altLang="zh-CN" sz="2000" dirty="0">
                <a:latin typeface="+mn-ea"/>
                <a:ea typeface="+mn-ea"/>
              </a:rPr>
              <a:t>Https</a:t>
            </a:r>
            <a:r>
              <a:rPr lang="zh-CN" altLang="en-US" sz="2000" dirty="0">
                <a:latin typeface="+mn-ea"/>
                <a:ea typeface="+mn-ea"/>
              </a:rPr>
              <a:t>），但使用</a:t>
            </a:r>
            <a:r>
              <a:rPr lang="en-US" altLang="zh-CN" sz="2000" dirty="0" err="1">
                <a:latin typeface="+mn-ea"/>
                <a:ea typeface="+mn-ea"/>
              </a:rPr>
              <a:t>IPSec</a:t>
            </a:r>
            <a:r>
              <a:rPr lang="zh-CN" altLang="en-US" sz="2000" dirty="0">
                <a:latin typeface="+mn-ea"/>
                <a:ea typeface="+mn-ea"/>
              </a:rPr>
              <a:t>能够进一步增强安全性</a:t>
            </a:r>
          </a:p>
        </p:txBody>
      </p:sp>
      <p:pic>
        <p:nvPicPr>
          <p:cNvPr id="21" name="图片 20">
            <a:extLst>
              <a:ext uri="{FF2B5EF4-FFF2-40B4-BE49-F238E27FC236}">
                <a16:creationId xmlns:a16="http://schemas.microsoft.com/office/drawing/2014/main" id="{BCE97B9A-B3E9-832C-B927-13F39A0C3D3C}"/>
              </a:ext>
            </a:extLst>
          </p:cNvPr>
          <p:cNvPicPr>
            <a:picLocks noChangeAspect="1"/>
          </p:cNvPicPr>
          <p:nvPr/>
        </p:nvPicPr>
        <p:blipFill>
          <a:blip r:embed="rId2"/>
          <a:stretch>
            <a:fillRect/>
          </a:stretch>
        </p:blipFill>
        <p:spPr>
          <a:xfrm>
            <a:off x="6388713" y="3001252"/>
            <a:ext cx="5299191" cy="2655510"/>
          </a:xfrm>
          <a:prstGeom prst="rect">
            <a:avLst/>
          </a:prstGeom>
          <a:ln>
            <a:solidFill>
              <a:schemeClr val="tx1"/>
            </a:solidFill>
          </a:ln>
        </p:spPr>
      </p:pic>
      <p:pic>
        <p:nvPicPr>
          <p:cNvPr id="23" name="图片 22">
            <a:extLst>
              <a:ext uri="{FF2B5EF4-FFF2-40B4-BE49-F238E27FC236}">
                <a16:creationId xmlns:a16="http://schemas.microsoft.com/office/drawing/2014/main" id="{CAD9B36A-55C8-D364-9126-FE6799452F65}"/>
              </a:ext>
            </a:extLst>
          </p:cNvPr>
          <p:cNvPicPr>
            <a:picLocks noChangeAspect="1"/>
          </p:cNvPicPr>
          <p:nvPr/>
        </p:nvPicPr>
        <p:blipFill>
          <a:blip r:embed="rId3"/>
          <a:stretch>
            <a:fillRect/>
          </a:stretch>
        </p:blipFill>
        <p:spPr>
          <a:xfrm>
            <a:off x="597312" y="3031148"/>
            <a:ext cx="5480248" cy="2625246"/>
          </a:xfrm>
          <a:prstGeom prst="rect">
            <a:avLst/>
          </a:prstGeom>
          <a:ln>
            <a:solidFill>
              <a:schemeClr val="tx1"/>
            </a:solidFill>
          </a:ln>
        </p:spPr>
      </p:pic>
      <p:sp>
        <p:nvSpPr>
          <p:cNvPr id="25" name="文本框 24">
            <a:extLst>
              <a:ext uri="{FF2B5EF4-FFF2-40B4-BE49-F238E27FC236}">
                <a16:creationId xmlns:a16="http://schemas.microsoft.com/office/drawing/2014/main" id="{96683809-27E1-6D59-9A1E-8FB45BCF64DE}"/>
              </a:ext>
            </a:extLst>
          </p:cNvPr>
          <p:cNvSpPr txBox="1"/>
          <p:nvPr/>
        </p:nvSpPr>
        <p:spPr>
          <a:xfrm>
            <a:off x="3287596" y="5776642"/>
            <a:ext cx="6098458" cy="400110"/>
          </a:xfrm>
          <a:prstGeom prst="rect">
            <a:avLst/>
          </a:prstGeom>
          <a:noFill/>
        </p:spPr>
        <p:txBody>
          <a:bodyPr wrap="square">
            <a:spAutoFit/>
          </a:bodyPr>
          <a:lstStyle/>
          <a:p>
            <a:pPr algn="ctr"/>
            <a:r>
              <a:rPr lang="en-US" altLang="zh-CN" sz="2000" b="1" dirty="0">
                <a:solidFill>
                  <a:schemeClr val="accent1"/>
                </a:solidFill>
                <a:latin typeface="+mn-ea"/>
                <a:ea typeface="+mn-ea"/>
              </a:rPr>
              <a:t>SSL+IPSEC</a:t>
            </a:r>
            <a:r>
              <a:rPr lang="zh-CN" altLang="en-US" sz="2000" b="1" dirty="0">
                <a:solidFill>
                  <a:schemeClr val="accent1"/>
                </a:solidFill>
                <a:latin typeface="+mn-ea"/>
                <a:ea typeface="+mn-ea"/>
              </a:rPr>
              <a:t>功能组合组网解决方案（深信服）</a:t>
            </a:r>
          </a:p>
        </p:txBody>
      </p:sp>
    </p:spTree>
    <p:extLst>
      <p:ext uri="{BB962C8B-B14F-4D97-AF65-F5344CB8AC3E}">
        <p14:creationId xmlns:p14="http://schemas.microsoft.com/office/powerpoint/2010/main" val="130269324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err="1"/>
              <a:t>IPSec</a:t>
            </a:r>
            <a:r>
              <a:rPr lang="zh-CN" altLang="en-US" dirty="0"/>
              <a:t>优点</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应用于防火墙</a:t>
            </a:r>
            <a:r>
              <a:rPr lang="en-US" altLang="zh-CN" sz="2000" dirty="0">
                <a:latin typeface="+mn-ea"/>
                <a:ea typeface="+mn-ea"/>
              </a:rPr>
              <a:t>/</a:t>
            </a:r>
            <a:r>
              <a:rPr lang="zh-CN" altLang="en-US" sz="2000" dirty="0">
                <a:latin typeface="+mn-ea"/>
                <a:ea typeface="+mn-ea"/>
              </a:rPr>
              <a:t>路由器时，为</a:t>
            </a:r>
            <a:r>
              <a:rPr lang="zh-CN" altLang="en-US" sz="2000" b="1" dirty="0">
                <a:solidFill>
                  <a:srgbClr val="C00000"/>
                </a:solidFill>
                <a:latin typeface="+mn-ea"/>
                <a:ea typeface="+mn-ea"/>
              </a:rPr>
              <a:t>所有穿越边界的流量</a:t>
            </a:r>
            <a:r>
              <a:rPr lang="zh-CN" altLang="en-US" sz="2000" dirty="0">
                <a:latin typeface="+mn-ea"/>
                <a:ea typeface="+mn-ea"/>
              </a:rPr>
              <a:t>提供了强安全保护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工作组内部的通信不会产生与安全相关的</a:t>
            </a:r>
            <a:r>
              <a:rPr lang="zh-CN" altLang="en-US" sz="2000" b="1" dirty="0">
                <a:solidFill>
                  <a:srgbClr val="C00000"/>
                </a:solidFill>
                <a:latin typeface="+mn-ea"/>
                <a:ea typeface="+mn-ea"/>
              </a:rPr>
              <a:t>开销 </a:t>
            </a:r>
            <a:r>
              <a:rPr lang="zh-CN" altLang="en-US" sz="2000" dirty="0">
                <a:latin typeface="+mn-ea"/>
                <a:ea typeface="+mn-ea"/>
              </a:rPr>
              <a:t> </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位于传输层的下层（网络层），因此对</a:t>
            </a:r>
            <a:r>
              <a:rPr lang="zh-CN" altLang="en-US" sz="2000" b="1" dirty="0">
                <a:solidFill>
                  <a:srgbClr val="C00000"/>
                </a:solidFill>
                <a:latin typeface="+mn-ea"/>
                <a:ea typeface="+mn-ea"/>
              </a:rPr>
              <a:t>应用程序是透明的</a:t>
            </a:r>
            <a:r>
              <a:rPr lang="zh-CN" altLang="en-US" sz="2000" dirty="0">
                <a:latin typeface="+mn-ea"/>
                <a:ea typeface="+mn-ea"/>
              </a:rPr>
              <a:t>，无需对用户系统、服务器系统做任何改动</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a:t>
            </a:r>
            <a:r>
              <a:rPr lang="zh-CN" altLang="en-US" sz="2000" b="1" dirty="0">
                <a:solidFill>
                  <a:srgbClr val="C00000"/>
                </a:solidFill>
                <a:latin typeface="+mn-ea"/>
                <a:ea typeface="+mn-ea"/>
              </a:rPr>
              <a:t>终端用户透明</a:t>
            </a:r>
            <a:r>
              <a:rPr lang="zh-CN" altLang="en-US" sz="2000" dirty="0">
                <a:latin typeface="+mn-ea"/>
                <a:ea typeface="+mn-ea"/>
              </a:rPr>
              <a:t>，用户无需进行相关安全机制的培训  </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可对</a:t>
            </a:r>
            <a:r>
              <a:rPr lang="zh-CN" altLang="en-US" sz="2000" b="1" dirty="0">
                <a:solidFill>
                  <a:srgbClr val="C00000"/>
                </a:solidFill>
                <a:latin typeface="+mn-ea"/>
                <a:ea typeface="+mn-ea"/>
              </a:rPr>
              <a:t>个人用户</a:t>
            </a:r>
            <a:r>
              <a:rPr lang="zh-CN" altLang="en-US" sz="2000" dirty="0">
                <a:latin typeface="+mn-ea"/>
                <a:ea typeface="+mn-ea"/>
              </a:rPr>
              <a:t>提供安全：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对外网用户很有用</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对内网中一些敏感应用建立安全的专用网络</a:t>
            </a:r>
          </a:p>
        </p:txBody>
      </p:sp>
    </p:spTree>
    <p:extLst>
      <p:ext uri="{BB962C8B-B14F-4D97-AF65-F5344CB8AC3E}">
        <p14:creationId xmlns:p14="http://schemas.microsoft.com/office/powerpoint/2010/main" val="276689141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en-US" altLang="zh-CN" dirty="0" err="1"/>
              <a:t>IPSec</a:t>
            </a:r>
            <a:r>
              <a:rPr lang="zh-CN" altLang="en-US" dirty="0"/>
              <a:t>的范围与功能</a:t>
            </a:r>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1093378"/>
            <a:ext cx="11065644" cy="440120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IPv6</a:t>
            </a:r>
            <a:r>
              <a:rPr lang="zh-CN" altLang="en-US" sz="2000" dirty="0">
                <a:latin typeface="+mn-ea"/>
                <a:ea typeface="+mn-ea"/>
              </a:rPr>
              <a:t>必选，</a:t>
            </a:r>
            <a:r>
              <a:rPr lang="en-US" altLang="zh-CN" sz="2000" dirty="0">
                <a:latin typeface="+mn-ea"/>
                <a:ea typeface="+mn-ea"/>
              </a:rPr>
              <a:t>IPv4</a:t>
            </a:r>
            <a:r>
              <a:rPr lang="zh-CN" altLang="en-US" sz="2000" dirty="0">
                <a:latin typeface="+mn-ea"/>
                <a:ea typeface="+mn-ea"/>
              </a:rPr>
              <a:t>可选</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Internet</a:t>
            </a:r>
            <a:r>
              <a:rPr lang="zh-CN" altLang="en-US" sz="2000" dirty="0">
                <a:latin typeface="+mn-ea"/>
                <a:ea typeface="+mn-ea"/>
              </a:rPr>
              <a:t>体系结构委员会（</a:t>
            </a:r>
            <a:r>
              <a:rPr lang="en-US" altLang="zh-CN" sz="2000" dirty="0">
                <a:latin typeface="+mn-ea"/>
                <a:ea typeface="+mn-ea"/>
              </a:rPr>
              <a:t>IAB</a:t>
            </a:r>
            <a:r>
              <a:rPr lang="zh-CN" altLang="en-US" sz="2000" dirty="0">
                <a:latin typeface="+mn-ea"/>
                <a:ea typeface="+mn-ea"/>
              </a:rPr>
              <a:t>）把身份鉴别与加密作为</a:t>
            </a:r>
            <a:r>
              <a:rPr lang="zh-CN" altLang="en-US" sz="2000" b="1" dirty="0">
                <a:solidFill>
                  <a:srgbClr val="C00000"/>
                </a:solidFill>
                <a:latin typeface="+mn-ea"/>
                <a:ea typeface="+mn-ea"/>
              </a:rPr>
              <a:t>下一代</a:t>
            </a:r>
            <a:r>
              <a:rPr lang="en-US" altLang="zh-CN" sz="2000" b="1" dirty="0">
                <a:solidFill>
                  <a:srgbClr val="C00000"/>
                </a:solidFill>
                <a:latin typeface="+mn-ea"/>
                <a:ea typeface="+mn-ea"/>
              </a:rPr>
              <a:t>IP</a:t>
            </a:r>
            <a:r>
              <a:rPr lang="zh-CN" altLang="en-US" sz="2000" b="1" dirty="0">
                <a:solidFill>
                  <a:srgbClr val="C00000"/>
                </a:solidFill>
                <a:latin typeface="+mn-ea"/>
                <a:ea typeface="+mn-ea"/>
              </a:rPr>
              <a:t>协议必须具备</a:t>
            </a:r>
            <a:r>
              <a:rPr lang="zh-CN" altLang="en-US" sz="2000" dirty="0">
                <a:latin typeface="+mn-ea"/>
                <a:ea typeface="+mn-ea"/>
              </a:rPr>
              <a:t>的安全特性，已作为</a:t>
            </a:r>
            <a:r>
              <a:rPr lang="en-US" altLang="zh-CN" sz="2000" dirty="0">
                <a:latin typeface="+mn-ea"/>
                <a:ea typeface="+mn-ea"/>
              </a:rPr>
              <a:t>IPv6</a:t>
            </a:r>
            <a:r>
              <a:rPr lang="zh-CN" altLang="en-US" sz="2000" dirty="0">
                <a:latin typeface="+mn-ea"/>
                <a:ea typeface="+mn-ea"/>
              </a:rPr>
              <a:t>发布</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三个主要功能：</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封装安全载荷</a:t>
            </a:r>
            <a:r>
              <a:rPr lang="en-US" altLang="zh-CN" sz="2000" dirty="0">
                <a:latin typeface="+mn-ea"/>
                <a:ea typeface="+mn-ea"/>
              </a:rPr>
              <a:t>Encapsulating Security Payload (</a:t>
            </a:r>
            <a:r>
              <a:rPr lang="en-US" altLang="zh-CN" sz="2000" b="1" dirty="0">
                <a:solidFill>
                  <a:srgbClr val="C00000"/>
                </a:solidFill>
                <a:latin typeface="+mn-ea"/>
                <a:ea typeface="+mn-ea"/>
              </a:rPr>
              <a:t>ESP</a:t>
            </a:r>
            <a:r>
              <a:rPr lang="en-US" altLang="zh-CN" sz="2000" dirty="0">
                <a:latin typeface="+mn-ea"/>
                <a:ea typeface="+mn-ea"/>
              </a:rPr>
              <a:t>)</a:t>
            </a:r>
            <a:r>
              <a:rPr lang="zh-CN" altLang="en-US" sz="2000" dirty="0">
                <a:latin typeface="+mn-ea"/>
                <a:ea typeface="+mn-ea"/>
              </a:rPr>
              <a:t>：实现身份鉴别和加密</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鉴别报头</a:t>
            </a:r>
            <a:r>
              <a:rPr lang="en-US" altLang="zh-CN" sz="2000" dirty="0">
                <a:latin typeface="+mn-ea"/>
                <a:ea typeface="+mn-ea"/>
              </a:rPr>
              <a:t>Authentication Header (</a:t>
            </a:r>
            <a:r>
              <a:rPr lang="en-US" altLang="zh-CN" sz="2000" b="1" dirty="0">
                <a:solidFill>
                  <a:srgbClr val="C00000"/>
                </a:solidFill>
                <a:latin typeface="+mn-ea"/>
                <a:ea typeface="+mn-ea"/>
              </a:rPr>
              <a:t>AH</a:t>
            </a:r>
            <a:r>
              <a:rPr lang="en-US" altLang="zh-CN" sz="2000" dirty="0">
                <a:latin typeface="+mn-ea"/>
                <a:ea typeface="+mn-ea"/>
              </a:rPr>
              <a:t>)</a:t>
            </a:r>
            <a:r>
              <a:rPr lang="zh-CN" altLang="en-US" sz="2000" dirty="0">
                <a:latin typeface="+mn-ea"/>
                <a:ea typeface="+mn-ea"/>
              </a:rPr>
              <a:t>：实现数据完整性、数据源认证</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AH</a:t>
            </a:r>
            <a:r>
              <a:rPr lang="zh-CN" altLang="en-US" sz="2000" dirty="0">
                <a:latin typeface="+mn-ea"/>
                <a:ea typeface="+mn-ea"/>
              </a:rPr>
              <a:t>仅使用</a:t>
            </a:r>
            <a:r>
              <a:rPr lang="en-US" altLang="zh-CN" sz="2000" dirty="0">
                <a:latin typeface="+mn-ea"/>
                <a:ea typeface="+mn-ea"/>
              </a:rPr>
              <a:t>Hash</a:t>
            </a:r>
            <a:r>
              <a:rPr lang="zh-CN" altLang="en-US" sz="2000" dirty="0">
                <a:latin typeface="+mn-ea"/>
                <a:ea typeface="+mn-ea"/>
              </a:rPr>
              <a:t>算法，目前</a:t>
            </a:r>
            <a:r>
              <a:rPr lang="en-US" altLang="zh-CN" sz="2000" dirty="0">
                <a:latin typeface="+mn-ea"/>
                <a:ea typeface="+mn-ea"/>
              </a:rPr>
              <a:t>AH</a:t>
            </a:r>
            <a:r>
              <a:rPr lang="zh-CN" altLang="en-US" sz="2000" dirty="0">
                <a:latin typeface="+mn-ea"/>
                <a:ea typeface="+mn-ea"/>
              </a:rPr>
              <a:t>的使用</a:t>
            </a:r>
            <a:r>
              <a:rPr lang="zh-CN" altLang="en-US" sz="2000" b="1" dirty="0">
                <a:solidFill>
                  <a:srgbClr val="C00000"/>
                </a:solidFill>
                <a:latin typeface="+mn-ea"/>
                <a:ea typeface="+mn-ea"/>
              </a:rPr>
              <a:t>已经被废弃</a:t>
            </a:r>
            <a:endParaRPr lang="zh-CN" altLang="en-US"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密钥交换</a:t>
            </a:r>
            <a:r>
              <a:rPr lang="en-US" altLang="zh-CN" sz="2000" dirty="0">
                <a:latin typeface="+mn-ea"/>
                <a:ea typeface="+mn-ea"/>
              </a:rPr>
              <a:t>Key Exchange Function</a:t>
            </a:r>
            <a:r>
              <a:rPr lang="zh-CN" altLang="en-US" sz="2000" dirty="0">
                <a:latin typeface="+mn-ea"/>
                <a:ea typeface="+mn-ea"/>
              </a:rPr>
              <a:t>：实现密钥的手动</a:t>
            </a:r>
            <a:r>
              <a:rPr lang="en-US" altLang="zh-CN" sz="2000" dirty="0">
                <a:latin typeface="+mn-ea"/>
                <a:ea typeface="+mn-ea"/>
              </a:rPr>
              <a:t>/</a:t>
            </a:r>
            <a:r>
              <a:rPr lang="zh-CN" altLang="en-US" sz="2000" dirty="0">
                <a:latin typeface="+mn-ea"/>
                <a:ea typeface="+mn-ea"/>
              </a:rPr>
              <a:t>自动交换</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en-US" altLang="zh-CN" sz="2000" dirty="0">
                <a:latin typeface="+mn-ea"/>
                <a:ea typeface="+mn-ea"/>
              </a:rPr>
              <a:t>VPN</a:t>
            </a:r>
            <a:r>
              <a:rPr lang="zh-CN" altLang="en-US" sz="2000" dirty="0">
                <a:latin typeface="+mn-ea"/>
                <a:ea typeface="+mn-ea"/>
              </a:rPr>
              <a:t>同时需要认证和加密，因此通常使用</a:t>
            </a:r>
            <a:r>
              <a:rPr lang="en-US" altLang="zh-CN" sz="2000" dirty="0">
                <a:latin typeface="+mn-ea"/>
                <a:ea typeface="+mn-ea"/>
              </a:rPr>
              <a:t>ESP  </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规范相当复杂：涉及</a:t>
            </a:r>
            <a:r>
              <a:rPr lang="en-US" altLang="zh-CN" sz="2000" dirty="0">
                <a:latin typeface="+mn-ea"/>
                <a:ea typeface="+mn-ea"/>
              </a:rPr>
              <a:t>RFC 2401/2402/2406/2408 </a:t>
            </a:r>
          </a:p>
        </p:txBody>
      </p:sp>
    </p:spTree>
    <p:extLst>
      <p:ext uri="{BB962C8B-B14F-4D97-AF65-F5344CB8AC3E}">
        <p14:creationId xmlns:p14="http://schemas.microsoft.com/office/powerpoint/2010/main" val="252833555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zh-CN" altLang="en-US" dirty="0"/>
              <a:t>安全关联</a:t>
            </a:r>
            <a:r>
              <a:rPr lang="en-US" altLang="zh-CN" dirty="0"/>
              <a:t>Security Associations (SA)</a:t>
            </a:r>
            <a:endParaRPr lang="zh-CN" altLang="en-US" dirty="0"/>
          </a:p>
        </p:txBody>
      </p:sp>
      <p:sp>
        <p:nvSpPr>
          <p:cNvPr id="3" name="文本框 2">
            <a:extLst>
              <a:ext uri="{FF2B5EF4-FFF2-40B4-BE49-F238E27FC236}">
                <a16:creationId xmlns:a16="http://schemas.microsoft.com/office/drawing/2014/main" id="{39BD93FD-0E94-19AE-580F-01F41B864DB6}"/>
              </a:ext>
            </a:extLst>
          </p:cNvPr>
          <p:cNvSpPr txBox="1"/>
          <p:nvPr/>
        </p:nvSpPr>
        <p:spPr>
          <a:xfrm>
            <a:off x="563178" y="997514"/>
            <a:ext cx="11065644" cy="5170646"/>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定义一个发送方和接收方之间的</a:t>
            </a:r>
            <a:r>
              <a:rPr lang="zh-CN" altLang="en-US" sz="2000" b="1" dirty="0">
                <a:solidFill>
                  <a:srgbClr val="C00000"/>
                </a:solidFill>
                <a:latin typeface="+mn-ea"/>
                <a:ea typeface="+mn-ea"/>
              </a:rPr>
              <a:t>单向关系</a:t>
            </a:r>
            <a:r>
              <a:rPr lang="zh-CN" altLang="en-US" sz="2000" dirty="0">
                <a:latin typeface="+mn-ea"/>
                <a:ea typeface="+mn-ea"/>
              </a:rPr>
              <a:t>（并做好</a:t>
            </a:r>
            <a:r>
              <a:rPr lang="zh-CN" altLang="en-US" sz="2000" b="1" dirty="0">
                <a:solidFill>
                  <a:srgbClr val="C00000"/>
                </a:solidFill>
                <a:latin typeface="+mn-ea"/>
                <a:ea typeface="+mn-ea"/>
              </a:rPr>
              <a:t>记录</a:t>
            </a:r>
            <a:r>
              <a:rPr lang="zh-CN" altLang="en-US" sz="2000" dirty="0">
                <a:latin typeface="+mn-ea"/>
                <a:ea typeface="+mn-ea"/>
              </a:rPr>
              <a:t>），为流量提供安全性  </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小说明：</a:t>
            </a:r>
            <a:r>
              <a:rPr lang="en-US" altLang="zh-CN" sz="2000" b="1" dirty="0">
                <a:solidFill>
                  <a:srgbClr val="C00000"/>
                </a:solidFill>
                <a:latin typeface="+mn-ea"/>
                <a:ea typeface="+mn-ea"/>
              </a:rPr>
              <a:t>SA</a:t>
            </a:r>
            <a:r>
              <a:rPr lang="zh-CN" altLang="en-US" sz="2000" b="1" dirty="0">
                <a:solidFill>
                  <a:srgbClr val="C00000"/>
                </a:solidFill>
                <a:latin typeface="+mn-ea"/>
                <a:ea typeface="+mn-ea"/>
              </a:rPr>
              <a:t>有点像“会话”</a:t>
            </a:r>
            <a:r>
              <a:rPr lang="zh-CN" altLang="en-US" sz="2000" dirty="0">
                <a:latin typeface="+mn-ea"/>
                <a:ea typeface="+mn-ea"/>
              </a:rPr>
              <a:t>，能保持住、实现多次连接，但它跟会话并不在一个层</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由</a:t>
            </a:r>
            <a:r>
              <a:rPr lang="en-US" altLang="zh-CN" sz="2000" dirty="0">
                <a:latin typeface="+mn-ea"/>
                <a:ea typeface="+mn-ea"/>
              </a:rPr>
              <a:t>3</a:t>
            </a:r>
            <a:r>
              <a:rPr lang="zh-CN" altLang="en-US" sz="2000" dirty="0">
                <a:latin typeface="+mn-ea"/>
                <a:ea typeface="+mn-ea"/>
              </a:rPr>
              <a:t>个参数定义</a:t>
            </a:r>
            <a:r>
              <a:rPr lang="en-US" altLang="zh-CN" sz="2000" dirty="0">
                <a:latin typeface="+mn-ea"/>
                <a:ea typeface="+mn-ea"/>
              </a:rPr>
              <a:t>: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安全参数索引</a:t>
            </a:r>
            <a:r>
              <a:rPr lang="en-US" altLang="zh-CN" sz="2000" b="1" dirty="0">
                <a:solidFill>
                  <a:srgbClr val="C00000"/>
                </a:solidFill>
                <a:latin typeface="+mn-ea"/>
                <a:ea typeface="+mn-ea"/>
              </a:rPr>
              <a:t>SPI</a:t>
            </a:r>
            <a:r>
              <a:rPr lang="zh-CN" altLang="en-US" sz="2000" dirty="0">
                <a:latin typeface="+mn-ea"/>
                <a:ea typeface="+mn-ea"/>
              </a:rPr>
              <a:t>（</a:t>
            </a:r>
            <a:r>
              <a:rPr lang="en-US" altLang="zh-CN" sz="2000" dirty="0">
                <a:latin typeface="+mn-ea"/>
                <a:ea typeface="+mn-ea"/>
              </a:rPr>
              <a:t>Security Parameters Index</a:t>
            </a:r>
            <a:r>
              <a:rPr lang="zh-CN" altLang="en-US" sz="2000" dirty="0">
                <a:latin typeface="+mn-ea"/>
                <a:ea typeface="+mn-ea"/>
              </a:rPr>
              <a:t>）：</a:t>
            </a:r>
            <a:r>
              <a:rPr lang="en-US" altLang="zh-CN" sz="2000" dirty="0">
                <a:latin typeface="+mn-ea"/>
                <a:ea typeface="+mn-ea"/>
              </a:rPr>
              <a:t>SA</a:t>
            </a:r>
            <a:r>
              <a:rPr lang="zh-CN" altLang="en-US" sz="2000" dirty="0">
                <a:latin typeface="+mn-ea"/>
                <a:ea typeface="+mn-ea"/>
              </a:rPr>
              <a:t>的标识，告诉接收者选择哪个</a:t>
            </a:r>
            <a:r>
              <a:rPr lang="en-US" altLang="zh-CN" sz="2000" dirty="0">
                <a:latin typeface="+mn-ea"/>
                <a:ea typeface="+mn-ea"/>
              </a:rPr>
              <a:t>SA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目的</a:t>
            </a:r>
            <a:r>
              <a:rPr lang="en-US" altLang="zh-CN" sz="2000" b="1" dirty="0">
                <a:solidFill>
                  <a:srgbClr val="C00000"/>
                </a:solidFill>
                <a:latin typeface="+mn-ea"/>
                <a:ea typeface="+mn-ea"/>
              </a:rPr>
              <a:t>IP</a:t>
            </a:r>
            <a:r>
              <a:rPr lang="zh-CN" altLang="en-US" sz="2000" b="1" dirty="0">
                <a:solidFill>
                  <a:srgbClr val="C00000"/>
                </a:solidFill>
                <a:latin typeface="+mn-ea"/>
                <a:ea typeface="+mn-ea"/>
              </a:rPr>
              <a:t>地址</a:t>
            </a:r>
            <a:r>
              <a:rPr lang="zh-CN" altLang="en-US" sz="2000" dirty="0">
                <a:latin typeface="+mn-ea"/>
                <a:ea typeface="+mn-ea"/>
              </a:rPr>
              <a:t>：</a:t>
            </a:r>
            <a:r>
              <a:rPr lang="en-US" altLang="zh-CN" sz="2000" dirty="0">
                <a:latin typeface="+mn-ea"/>
                <a:ea typeface="+mn-ea"/>
              </a:rPr>
              <a:t>SA</a:t>
            </a:r>
            <a:r>
              <a:rPr lang="zh-CN" altLang="en-US" sz="2000" dirty="0">
                <a:latin typeface="+mn-ea"/>
                <a:ea typeface="+mn-ea"/>
              </a:rPr>
              <a:t>的目的端点  </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协议标识</a:t>
            </a:r>
            <a:r>
              <a:rPr lang="zh-CN" altLang="en-US" sz="2000" dirty="0">
                <a:latin typeface="+mn-ea"/>
                <a:ea typeface="+mn-ea"/>
              </a:rPr>
              <a:t>：标识该</a:t>
            </a:r>
            <a:r>
              <a:rPr lang="en-US" altLang="zh-CN" sz="2000" dirty="0">
                <a:latin typeface="+mn-ea"/>
                <a:ea typeface="+mn-ea"/>
              </a:rPr>
              <a:t>SA</a:t>
            </a:r>
            <a:r>
              <a:rPr lang="zh-CN" altLang="en-US" sz="2000" dirty="0">
                <a:latin typeface="+mn-ea"/>
                <a:ea typeface="+mn-ea"/>
              </a:rPr>
              <a:t>是</a:t>
            </a:r>
            <a:r>
              <a:rPr lang="en-US" altLang="zh-CN" sz="2000" dirty="0">
                <a:latin typeface="+mn-ea"/>
                <a:ea typeface="+mn-ea"/>
              </a:rPr>
              <a:t>AH</a:t>
            </a:r>
            <a:r>
              <a:rPr lang="zh-CN" altLang="en-US" sz="2000" dirty="0">
                <a:latin typeface="+mn-ea"/>
                <a:ea typeface="+mn-ea"/>
              </a:rPr>
              <a:t>的还是</a:t>
            </a:r>
            <a:r>
              <a:rPr lang="en-US" altLang="zh-CN" sz="2000" dirty="0">
                <a:latin typeface="+mn-ea"/>
                <a:ea typeface="+mn-ea"/>
              </a:rPr>
              <a:t>ESP</a:t>
            </a:r>
            <a:r>
              <a:rPr lang="zh-CN" altLang="en-US" sz="2000" dirty="0">
                <a:latin typeface="+mn-ea"/>
                <a:ea typeface="+mn-ea"/>
              </a:rPr>
              <a:t>的</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安全关联</a:t>
            </a:r>
            <a:r>
              <a:rPr lang="en-US" altLang="zh-CN" sz="2000" dirty="0">
                <a:latin typeface="+mn-ea"/>
                <a:ea typeface="+mn-ea"/>
              </a:rPr>
              <a:t>SA</a:t>
            </a:r>
            <a:r>
              <a:rPr lang="zh-CN" altLang="en-US" sz="2000" dirty="0">
                <a:latin typeface="+mn-ea"/>
                <a:ea typeface="+mn-ea"/>
              </a:rPr>
              <a:t>的实现：每个</a:t>
            </a:r>
            <a:r>
              <a:rPr lang="en-US" altLang="zh-CN" sz="2000" dirty="0" err="1">
                <a:latin typeface="+mn-ea"/>
                <a:ea typeface="+mn-ea"/>
              </a:rPr>
              <a:t>IPSec</a:t>
            </a:r>
            <a:r>
              <a:rPr lang="zh-CN" altLang="en-US" sz="2000" dirty="0">
                <a:latin typeface="+mn-ea"/>
                <a:ea typeface="+mn-ea"/>
              </a:rPr>
              <a:t>实体中都维护有一个</a:t>
            </a:r>
            <a:r>
              <a:rPr lang="en-US" altLang="zh-CN" sz="2000" b="1" dirty="0">
                <a:solidFill>
                  <a:srgbClr val="C00000"/>
                </a:solidFill>
                <a:latin typeface="+mn-ea"/>
                <a:ea typeface="+mn-ea"/>
              </a:rPr>
              <a:t>SA</a:t>
            </a:r>
            <a:r>
              <a:rPr lang="zh-CN" altLang="en-US" sz="2000" b="1" dirty="0">
                <a:solidFill>
                  <a:srgbClr val="C00000"/>
                </a:solidFill>
                <a:latin typeface="+mn-ea"/>
                <a:ea typeface="+mn-ea"/>
              </a:rPr>
              <a:t>数据库</a:t>
            </a:r>
            <a:r>
              <a:rPr lang="zh-CN" altLang="en-US" sz="2000" dirty="0">
                <a:latin typeface="+mn-ea"/>
                <a:ea typeface="+mn-ea"/>
              </a:rPr>
              <a:t>，记录自己与外部实体之间各个</a:t>
            </a:r>
            <a:r>
              <a:rPr lang="en-US" altLang="zh-CN" sz="2000" dirty="0">
                <a:latin typeface="+mn-ea"/>
                <a:ea typeface="+mn-ea"/>
              </a:rPr>
              <a:t>SA</a:t>
            </a:r>
            <a:r>
              <a:rPr lang="zh-CN" altLang="en-US" sz="2000" dirty="0">
                <a:latin typeface="+mn-ea"/>
                <a:ea typeface="+mn-ea"/>
              </a:rPr>
              <a:t>的参数：</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序列号计数器、反重放窗口、</a:t>
            </a:r>
            <a:r>
              <a:rPr lang="en-US" altLang="zh-CN" sz="2000" dirty="0">
                <a:latin typeface="+mn-ea"/>
                <a:ea typeface="+mn-ea"/>
              </a:rPr>
              <a:t>AH</a:t>
            </a:r>
            <a:r>
              <a:rPr lang="zh-CN" altLang="en-US" sz="2000" dirty="0">
                <a:latin typeface="+mn-ea"/>
                <a:ea typeface="+mn-ea"/>
              </a:rPr>
              <a:t>和</a:t>
            </a:r>
            <a:r>
              <a:rPr lang="en-US" altLang="zh-CN" sz="2000" dirty="0">
                <a:latin typeface="+mn-ea"/>
                <a:ea typeface="+mn-ea"/>
              </a:rPr>
              <a:t>ESP</a:t>
            </a:r>
            <a:r>
              <a:rPr lang="zh-CN" altLang="en-US" sz="2000" dirty="0">
                <a:latin typeface="+mn-ea"/>
                <a:ea typeface="+mn-ea"/>
              </a:rPr>
              <a:t>信息、生存周期、协议模式等</a:t>
            </a: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反重放窗口</a:t>
            </a:r>
            <a:r>
              <a:rPr lang="zh-CN" altLang="en-US" sz="2000" dirty="0">
                <a:latin typeface="+mn-ea"/>
                <a:ea typeface="+mn-ea"/>
              </a:rPr>
              <a:t>：用于判定接收到的数据包是否是重放的。具体方法是定义一个窗口，其中的序列号必须是递减的</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生存周期</a:t>
            </a:r>
            <a:r>
              <a:rPr lang="zh-CN" altLang="en-US" sz="2000" dirty="0">
                <a:latin typeface="+mn-ea"/>
                <a:ea typeface="+mn-ea"/>
              </a:rPr>
              <a:t>：一个时间间隔或字节计数，超过阈值后，该</a:t>
            </a:r>
            <a:r>
              <a:rPr lang="en-US" altLang="zh-CN" sz="2000" dirty="0">
                <a:latin typeface="+mn-ea"/>
                <a:ea typeface="+mn-ea"/>
              </a:rPr>
              <a:t>SA</a:t>
            </a:r>
            <a:r>
              <a:rPr lang="zh-CN" altLang="en-US" sz="2000" dirty="0">
                <a:latin typeface="+mn-ea"/>
                <a:ea typeface="+mn-ea"/>
              </a:rPr>
              <a:t>必须由新</a:t>
            </a:r>
            <a:r>
              <a:rPr lang="en-US" altLang="zh-CN" sz="2000" dirty="0">
                <a:latin typeface="+mn-ea"/>
                <a:ea typeface="+mn-ea"/>
              </a:rPr>
              <a:t>SA</a:t>
            </a:r>
            <a:r>
              <a:rPr lang="zh-CN" altLang="en-US" sz="2000" dirty="0">
                <a:latin typeface="+mn-ea"/>
                <a:ea typeface="+mn-ea"/>
              </a:rPr>
              <a:t>替代</a:t>
            </a:r>
          </a:p>
        </p:txBody>
      </p:sp>
    </p:spTree>
    <p:extLst>
      <p:ext uri="{BB962C8B-B14F-4D97-AF65-F5344CB8AC3E}">
        <p14:creationId xmlns:p14="http://schemas.microsoft.com/office/powerpoint/2010/main" val="334183280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682593" y="1286273"/>
            <a:ext cx="5919985" cy="4851002"/>
            <a:chOff x="5682593" y="1286273"/>
            <a:chExt cx="5919985"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Section 1</a:t>
              </a:r>
              <a:endParaRPr kumimoji="0" lang="zh-CN" altLang="en-US"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6107193" y="2859854"/>
              <a:ext cx="5070787" cy="795391"/>
            </a:xfrm>
            <a:prstGeom prst="rect">
              <a:avLst/>
            </a:prstGeom>
          </p:spPr>
          <p:txBody>
            <a:bodyPr vert="horz" lIns="0" tIns="0" rIns="0" bIns="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4000" b="1" dirty="0">
                  <a:latin typeface="微软雅黑" panose="020B0503020204020204" pitchFamily="34" charset="-122"/>
                  <a:cs typeface="+mn-ea"/>
                  <a:sym typeface="+mn-lt"/>
                </a:rPr>
                <a:t>安全</a:t>
              </a:r>
              <a:r>
                <a:rPr lang="en-US" altLang="zh-CN" sz="4000" b="1" dirty="0">
                  <a:latin typeface="微软雅黑" panose="020B0503020204020204" pitchFamily="34" charset="-122"/>
                  <a:cs typeface="+mn-ea"/>
                  <a:sym typeface="+mn-lt"/>
                </a:rPr>
                <a:t>E-mail</a:t>
              </a:r>
              <a:r>
                <a:rPr lang="zh-CN" altLang="en-US" sz="4000" b="1" dirty="0">
                  <a:latin typeface="微软雅黑" panose="020B0503020204020204" pitchFamily="34" charset="-122"/>
                  <a:cs typeface="+mn-ea"/>
                  <a:sym typeface="+mn-lt"/>
                </a:rPr>
                <a:t>和</a:t>
              </a:r>
              <a:r>
                <a:rPr lang="en-US" altLang="zh-CN" sz="4000" b="1" dirty="0">
                  <a:latin typeface="微软雅黑" panose="020B0503020204020204" pitchFamily="34" charset="-122"/>
                  <a:cs typeface="+mn-ea"/>
                  <a:sym typeface="+mn-lt"/>
                </a:rPr>
                <a:t>S/MIME</a:t>
              </a:r>
              <a:endParaRPr lang="zh-CN" altLang="en-US" sz="4000" b="1" dirty="0">
                <a:latin typeface="微软雅黑" panose="020B0503020204020204" pitchFamily="34" charset="-122"/>
                <a:cs typeface="+mn-ea"/>
                <a:sym typeface="+mn-lt"/>
              </a:endParaRPr>
            </a:p>
          </p:txBody>
        </p:sp>
      </p:gr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zh-CN" altLang="en-US" dirty="0"/>
              <a:t>封装安全载荷</a:t>
            </a:r>
            <a:r>
              <a:rPr lang="en-US" altLang="zh-CN" dirty="0"/>
              <a:t>Encapsulating Security Payload (ESP)</a:t>
            </a:r>
            <a:endParaRPr lang="zh-CN" altLang="en-US" dirty="0"/>
          </a:p>
        </p:txBody>
      </p:sp>
      <p:pic>
        <p:nvPicPr>
          <p:cNvPr id="4" name="Picture 3">
            <a:extLst>
              <a:ext uri="{FF2B5EF4-FFF2-40B4-BE49-F238E27FC236}">
                <a16:creationId xmlns:a16="http://schemas.microsoft.com/office/drawing/2014/main" id="{6C2163D9-953A-F27F-323D-2F5EE76EF29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159" t="9265" r="3580" b="18529"/>
          <a:stretch>
            <a:fillRect/>
          </a:stretch>
        </p:blipFill>
        <p:spPr bwMode="auto">
          <a:xfrm>
            <a:off x="188047" y="823400"/>
            <a:ext cx="8435874" cy="527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0E7B6E75-23DD-2CC9-0339-D9043C726EC3}"/>
              </a:ext>
            </a:extLst>
          </p:cNvPr>
          <p:cNvSpPr txBox="1">
            <a:spLocks noChangeArrowheads="1"/>
          </p:cNvSpPr>
          <p:nvPr/>
        </p:nvSpPr>
        <p:spPr bwMode="auto">
          <a:xfrm>
            <a:off x="7651989" y="1658664"/>
            <a:ext cx="4798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安全参数索引：</a:t>
            </a:r>
            <a:r>
              <a:rPr lang="en-US" altLang="zh-CN" sz="1600" b="1" dirty="0">
                <a:solidFill>
                  <a:schemeClr val="tx1"/>
                </a:solidFill>
                <a:latin typeface="Arial" panose="020B0604020202020204" pitchFamily="34" charset="0"/>
                <a:ea typeface="宋体" panose="02010600030101010101" pitchFamily="2" charset="-122"/>
              </a:rPr>
              <a:t>32</a:t>
            </a:r>
            <a:r>
              <a:rPr lang="zh-CN" altLang="en-US" sz="1600" b="1" dirty="0">
                <a:solidFill>
                  <a:schemeClr val="tx1"/>
                </a:solidFill>
                <a:latin typeface="Arial" panose="020B0604020202020204" pitchFamily="34" charset="0"/>
                <a:ea typeface="宋体" panose="02010600030101010101" pitchFamily="2" charset="-122"/>
              </a:rPr>
              <a:t>比特，标识一个安全关联</a:t>
            </a:r>
            <a:endParaRPr lang="en-US" altLang="en-US" sz="1600" b="1" dirty="0">
              <a:solidFill>
                <a:schemeClr val="tx1"/>
              </a:solidFill>
              <a:latin typeface="Arial" panose="020B0604020202020204" pitchFamily="34" charset="0"/>
            </a:endParaRPr>
          </a:p>
        </p:txBody>
      </p:sp>
      <p:sp>
        <p:nvSpPr>
          <p:cNvPr id="6" name="TextBox 5">
            <a:extLst>
              <a:ext uri="{FF2B5EF4-FFF2-40B4-BE49-F238E27FC236}">
                <a16:creationId xmlns:a16="http://schemas.microsoft.com/office/drawing/2014/main" id="{460F97C3-1BCA-74FE-191A-CA74950F10A3}"/>
              </a:ext>
            </a:extLst>
          </p:cNvPr>
          <p:cNvSpPr txBox="1">
            <a:spLocks noChangeArrowheads="1"/>
          </p:cNvSpPr>
          <p:nvPr/>
        </p:nvSpPr>
        <p:spPr bwMode="auto">
          <a:xfrm>
            <a:off x="7651989" y="2104534"/>
            <a:ext cx="42634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序列号：</a:t>
            </a:r>
            <a:r>
              <a:rPr lang="en-US" altLang="zh-CN" sz="1600" b="1" dirty="0">
                <a:solidFill>
                  <a:schemeClr val="tx1"/>
                </a:solidFill>
                <a:latin typeface="Arial" panose="020B0604020202020204" pitchFamily="34" charset="0"/>
                <a:ea typeface="宋体" panose="02010600030101010101" pitchFamily="2" charset="-122"/>
              </a:rPr>
              <a:t>32</a:t>
            </a:r>
            <a:r>
              <a:rPr lang="zh-CN" altLang="en-US" sz="1600" b="1" dirty="0">
                <a:solidFill>
                  <a:schemeClr val="tx1"/>
                </a:solidFill>
                <a:latin typeface="Arial" panose="020B0604020202020204" pitchFamily="34" charset="0"/>
                <a:ea typeface="宋体" panose="02010600030101010101" pitchFamily="2" charset="-122"/>
              </a:rPr>
              <a:t>比特，一个单调递增的计数器值</a:t>
            </a:r>
            <a:endParaRPr lang="en-US" altLang="en-US" sz="1600" b="1" dirty="0">
              <a:solidFill>
                <a:schemeClr val="tx1"/>
              </a:solidFill>
              <a:latin typeface="Arial" panose="020B0604020202020204" pitchFamily="34" charset="0"/>
              <a:ea typeface="宋体" panose="02010600030101010101" pitchFamily="2" charset="-122"/>
            </a:endParaRPr>
          </a:p>
        </p:txBody>
      </p:sp>
      <p:sp>
        <p:nvSpPr>
          <p:cNvPr id="7" name="TextBox 5">
            <a:extLst>
              <a:ext uri="{FF2B5EF4-FFF2-40B4-BE49-F238E27FC236}">
                <a16:creationId xmlns:a16="http://schemas.microsoft.com/office/drawing/2014/main" id="{98F098B6-F12B-9AA1-46B4-124D93B7A6D1}"/>
              </a:ext>
            </a:extLst>
          </p:cNvPr>
          <p:cNvSpPr txBox="1">
            <a:spLocks noChangeArrowheads="1"/>
          </p:cNvSpPr>
          <p:nvPr/>
        </p:nvSpPr>
        <p:spPr bwMode="auto">
          <a:xfrm>
            <a:off x="7651989" y="3198405"/>
            <a:ext cx="2974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载荷数据：</a:t>
            </a:r>
            <a:r>
              <a:rPr lang="en-US" altLang="zh-CN" sz="1600" b="1" dirty="0">
                <a:solidFill>
                  <a:schemeClr val="tx1"/>
                </a:solidFill>
                <a:latin typeface="Arial" panose="020B0604020202020204" pitchFamily="34" charset="0"/>
                <a:ea typeface="宋体" panose="02010600030101010101" pitchFamily="2" charset="-122"/>
              </a:rPr>
              <a:t>IP</a:t>
            </a:r>
            <a:r>
              <a:rPr lang="zh-CN" altLang="en-US" sz="1600" b="1" dirty="0">
                <a:solidFill>
                  <a:schemeClr val="tx1"/>
                </a:solidFill>
                <a:latin typeface="Arial" panose="020B0604020202020204" pitchFamily="34" charset="0"/>
                <a:ea typeface="宋体" panose="02010600030101010101" pitchFamily="2" charset="-122"/>
              </a:rPr>
              <a:t>数据包</a:t>
            </a:r>
            <a:endParaRPr lang="en-US" altLang="en-US" sz="1600" b="1" dirty="0">
              <a:solidFill>
                <a:schemeClr val="tx1"/>
              </a:solidFill>
              <a:latin typeface="Arial" panose="020B0604020202020204" pitchFamily="34" charset="0"/>
              <a:ea typeface="宋体" panose="02010600030101010101" pitchFamily="2" charset="-122"/>
            </a:endParaRPr>
          </a:p>
        </p:txBody>
      </p:sp>
      <p:sp>
        <p:nvSpPr>
          <p:cNvPr id="8" name="TextBox 5">
            <a:extLst>
              <a:ext uri="{FF2B5EF4-FFF2-40B4-BE49-F238E27FC236}">
                <a16:creationId xmlns:a16="http://schemas.microsoft.com/office/drawing/2014/main" id="{8D76323D-5942-0EBD-4B11-16413BED5F9A}"/>
              </a:ext>
            </a:extLst>
          </p:cNvPr>
          <p:cNvSpPr txBox="1">
            <a:spLocks noChangeArrowheads="1"/>
          </p:cNvSpPr>
          <p:nvPr/>
        </p:nvSpPr>
        <p:spPr bwMode="auto">
          <a:xfrm>
            <a:off x="7651989" y="4252388"/>
            <a:ext cx="41680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填充：</a:t>
            </a:r>
            <a:r>
              <a:rPr lang="zh-CN" altLang="en-US" sz="1600" b="1" dirty="0">
                <a:solidFill>
                  <a:schemeClr val="tx1"/>
                </a:solidFill>
                <a:latin typeface="Arial" panose="020B0604020202020204" pitchFamily="34" charset="0"/>
                <a:ea typeface="宋体" panose="02010600030101010101" pitchFamily="2" charset="-122"/>
              </a:rPr>
              <a:t>将数据凑成特定长度</a:t>
            </a:r>
            <a:endParaRPr lang="en-US" altLang="en-US" sz="1600" b="1" dirty="0">
              <a:solidFill>
                <a:schemeClr val="tx1"/>
              </a:solidFill>
              <a:latin typeface="Arial" panose="020B0604020202020204" pitchFamily="34" charset="0"/>
              <a:ea typeface="宋体" panose="02010600030101010101" pitchFamily="2" charset="-122"/>
            </a:endParaRPr>
          </a:p>
        </p:txBody>
      </p:sp>
      <p:sp>
        <p:nvSpPr>
          <p:cNvPr id="9" name="TextBox 5">
            <a:extLst>
              <a:ext uri="{FF2B5EF4-FFF2-40B4-BE49-F238E27FC236}">
                <a16:creationId xmlns:a16="http://schemas.microsoft.com/office/drawing/2014/main" id="{56A9522B-07BB-E8D1-D025-1785342D7CB0}"/>
              </a:ext>
            </a:extLst>
          </p:cNvPr>
          <p:cNvSpPr txBox="1">
            <a:spLocks noChangeArrowheads="1"/>
          </p:cNvSpPr>
          <p:nvPr/>
        </p:nvSpPr>
        <p:spPr bwMode="auto">
          <a:xfrm>
            <a:off x="7651989" y="4904602"/>
            <a:ext cx="4382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邻接报头：</a:t>
            </a:r>
            <a:r>
              <a:rPr lang="zh-CN" altLang="en-US" sz="1600" b="1" dirty="0">
                <a:solidFill>
                  <a:schemeClr val="tx1"/>
                </a:solidFill>
                <a:latin typeface="Arial" panose="020B0604020202020204" pitchFamily="34" charset="0"/>
                <a:ea typeface="宋体" panose="02010600030101010101" pitchFamily="2" charset="-122"/>
              </a:rPr>
              <a:t>通过标识载荷中的第一个报头来标识包含在载荷数据域中的数据类型</a:t>
            </a:r>
            <a:endParaRPr lang="en-US" altLang="en-US" sz="1600" b="1" dirty="0">
              <a:solidFill>
                <a:schemeClr val="tx1"/>
              </a:solidFill>
              <a:latin typeface="Arial" panose="020B0604020202020204" pitchFamily="34" charset="0"/>
              <a:ea typeface="宋体" panose="02010600030101010101" pitchFamily="2" charset="-122"/>
            </a:endParaRPr>
          </a:p>
        </p:txBody>
      </p:sp>
      <p:sp>
        <p:nvSpPr>
          <p:cNvPr id="10" name="TextBox 5">
            <a:extLst>
              <a:ext uri="{FF2B5EF4-FFF2-40B4-BE49-F238E27FC236}">
                <a16:creationId xmlns:a16="http://schemas.microsoft.com/office/drawing/2014/main" id="{FD37935D-DEF4-DADB-D48D-D2EE0CA0F3E4}"/>
              </a:ext>
            </a:extLst>
          </p:cNvPr>
          <p:cNvSpPr txBox="1">
            <a:spLocks noChangeArrowheads="1"/>
          </p:cNvSpPr>
          <p:nvPr/>
        </p:nvSpPr>
        <p:spPr bwMode="auto">
          <a:xfrm>
            <a:off x="7651989" y="4590942"/>
            <a:ext cx="16185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填充长度</a:t>
            </a:r>
            <a:endParaRPr lang="en-US" altLang="en-US" sz="1600" b="1" dirty="0">
              <a:solidFill>
                <a:srgbClr val="FF0000"/>
              </a:solidFill>
              <a:latin typeface="Arial" panose="020B0604020202020204" pitchFamily="34" charset="0"/>
            </a:endParaRPr>
          </a:p>
        </p:txBody>
      </p:sp>
      <p:sp>
        <p:nvSpPr>
          <p:cNvPr id="11" name="TextBox 5">
            <a:extLst>
              <a:ext uri="{FF2B5EF4-FFF2-40B4-BE49-F238E27FC236}">
                <a16:creationId xmlns:a16="http://schemas.microsoft.com/office/drawing/2014/main" id="{78A22753-DD3B-CBAD-A33C-284F9CDA9C96}"/>
              </a:ext>
            </a:extLst>
          </p:cNvPr>
          <p:cNvSpPr txBox="1">
            <a:spLocks noChangeArrowheads="1"/>
          </p:cNvSpPr>
          <p:nvPr/>
        </p:nvSpPr>
        <p:spPr bwMode="auto">
          <a:xfrm>
            <a:off x="7651988" y="5427757"/>
            <a:ext cx="4382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marL="285750" indent="-285750" eaLnBrk="1" hangingPunct="1">
              <a:spcBef>
                <a:spcPct val="0"/>
              </a:spcBef>
              <a:buSzTx/>
              <a:buFont typeface="Wingdings" panose="05000000000000000000" pitchFamily="2" charset="2"/>
              <a:buChar char="n"/>
            </a:pPr>
            <a:r>
              <a:rPr lang="zh-CN" altLang="en-US" sz="1600" b="1" dirty="0">
                <a:solidFill>
                  <a:srgbClr val="FF0000"/>
                </a:solidFill>
                <a:latin typeface="Arial" panose="020B0604020202020204" pitchFamily="34" charset="0"/>
                <a:ea typeface="宋体" panose="02010600030101010101" pitchFamily="2" charset="-122"/>
              </a:rPr>
              <a:t>鉴别数据：</a:t>
            </a:r>
            <a:r>
              <a:rPr lang="zh-CN" altLang="en-US" sz="1600" b="1" dirty="0">
                <a:solidFill>
                  <a:schemeClr val="tx1"/>
                </a:solidFill>
                <a:latin typeface="Arial" panose="020B0604020202020204" pitchFamily="34" charset="0"/>
                <a:ea typeface="宋体" panose="02010600030101010101" pitchFamily="2" charset="-122"/>
              </a:rPr>
              <a:t>长度可变，包含完整性校验值的可变长度域，由前面部分数据计算得到</a:t>
            </a:r>
            <a:endParaRPr lang="en-US" altLang="zh-CN" sz="1600" b="1" dirty="0">
              <a:solidFill>
                <a:schemeClr val="tx1"/>
              </a:solidFill>
              <a:latin typeface="Arial" panose="020B0604020202020204" pitchFamily="34" charset="0"/>
              <a:ea typeface="宋体" panose="02010600030101010101" pitchFamily="2" charset="-122"/>
            </a:endParaRPr>
          </a:p>
        </p:txBody>
      </p:sp>
      <p:sp>
        <p:nvSpPr>
          <p:cNvPr id="12" name="TextBox 5">
            <a:extLst>
              <a:ext uri="{FF2B5EF4-FFF2-40B4-BE49-F238E27FC236}">
                <a16:creationId xmlns:a16="http://schemas.microsoft.com/office/drawing/2014/main" id="{2B4387B1-297B-D2CE-5A4A-BE12D598444C}"/>
              </a:ext>
            </a:extLst>
          </p:cNvPr>
          <p:cNvSpPr txBox="1">
            <a:spLocks noChangeArrowheads="1"/>
          </p:cNvSpPr>
          <p:nvPr/>
        </p:nvSpPr>
        <p:spPr bwMode="auto">
          <a:xfrm>
            <a:off x="135398" y="2421103"/>
            <a:ext cx="403401" cy="28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rPr>
              <a:t>机密性覆盖</a:t>
            </a:r>
            <a:endParaRPr lang="en-US" altLang="en-US" sz="1600" b="1">
              <a:solidFill>
                <a:srgbClr val="FF0000"/>
              </a:solidFill>
              <a:latin typeface="Arial" panose="020B0604020202020204" pitchFamily="34" charset="0"/>
            </a:endParaRPr>
          </a:p>
        </p:txBody>
      </p:sp>
      <p:sp>
        <p:nvSpPr>
          <p:cNvPr id="13" name="TextBox 5">
            <a:extLst>
              <a:ext uri="{FF2B5EF4-FFF2-40B4-BE49-F238E27FC236}">
                <a16:creationId xmlns:a16="http://schemas.microsoft.com/office/drawing/2014/main" id="{A2DA3E6F-50FD-6F87-E4B3-51B1DF341964}"/>
              </a:ext>
            </a:extLst>
          </p:cNvPr>
          <p:cNvSpPr txBox="1">
            <a:spLocks noChangeArrowheads="1"/>
          </p:cNvSpPr>
          <p:nvPr/>
        </p:nvSpPr>
        <p:spPr bwMode="auto">
          <a:xfrm>
            <a:off x="605049" y="2421103"/>
            <a:ext cx="403401" cy="280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20405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2040502020204" pitchFamily="34" charset="0"/>
                <a:cs typeface="Lucida Sans Unicode" panose="020B0602030504020204" pitchFamily="34" charset="0"/>
              </a:defRPr>
            </a:lvl9pPr>
          </a:lstStyle>
          <a:p>
            <a:pPr algn="ctr" eaLnBrk="1" hangingPunct="1">
              <a:spcBef>
                <a:spcPct val="0"/>
              </a:spcBef>
              <a:buSzTx/>
              <a:buFontTx/>
              <a:buNone/>
            </a:pPr>
            <a:r>
              <a:rPr lang="zh-CN" altLang="en-US" sz="1600" b="1">
                <a:solidFill>
                  <a:srgbClr val="FF0000"/>
                </a:solidFill>
                <a:latin typeface="Arial" panose="020B0604020202020204" pitchFamily="34" charset="0"/>
                <a:ea typeface="宋体" panose="02010600030101010101" pitchFamily="2" charset="-122"/>
              </a:rPr>
              <a:t>认证覆盖</a:t>
            </a:r>
            <a:endParaRPr lang="en-US" altLang="en-US" sz="1600" b="1">
              <a:solidFill>
                <a:srgbClr val="FF0000"/>
              </a:solidFill>
              <a:latin typeface="Arial" panose="020B0604020202020204" pitchFamily="34" charset="0"/>
            </a:endParaRPr>
          </a:p>
        </p:txBody>
      </p:sp>
      <p:pic>
        <p:nvPicPr>
          <p:cNvPr id="14" name="图片 1">
            <a:extLst>
              <a:ext uri="{FF2B5EF4-FFF2-40B4-BE49-F238E27FC236}">
                <a16:creationId xmlns:a16="http://schemas.microsoft.com/office/drawing/2014/main" id="{2DAF42EE-CF74-B863-FE34-113D10D5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479" y="885084"/>
            <a:ext cx="26765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09086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1BF0E-0B1A-377E-FA53-A55825B4DA04}"/>
              </a:ext>
            </a:extLst>
          </p:cNvPr>
          <p:cNvSpPr>
            <a:spLocks noGrp="1"/>
          </p:cNvSpPr>
          <p:nvPr>
            <p:ph type="title"/>
          </p:nvPr>
        </p:nvSpPr>
        <p:spPr/>
        <p:txBody>
          <a:bodyPr/>
          <a:lstStyle/>
          <a:p>
            <a:r>
              <a:rPr lang="en-US" altLang="zh-CN" dirty="0" err="1"/>
              <a:t>IPSec</a:t>
            </a:r>
            <a:r>
              <a:rPr lang="zh-CN" altLang="en-US" dirty="0"/>
              <a:t>的两种模式</a:t>
            </a:r>
          </a:p>
        </p:txBody>
      </p:sp>
      <p:pic>
        <p:nvPicPr>
          <p:cNvPr id="4" name="图片 3">
            <a:extLst>
              <a:ext uri="{FF2B5EF4-FFF2-40B4-BE49-F238E27FC236}">
                <a16:creationId xmlns:a16="http://schemas.microsoft.com/office/drawing/2014/main" id="{B9F7186F-4169-2EC2-A95D-CB497105E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10" y="4089353"/>
            <a:ext cx="6338888" cy="1584723"/>
          </a:xfrm>
          <a:prstGeom prst="rect">
            <a:avLst/>
          </a:prstGeom>
        </p:spPr>
      </p:pic>
      <p:pic>
        <p:nvPicPr>
          <p:cNvPr id="6" name="图片 5">
            <a:extLst>
              <a:ext uri="{FF2B5EF4-FFF2-40B4-BE49-F238E27FC236}">
                <a16:creationId xmlns:a16="http://schemas.microsoft.com/office/drawing/2014/main" id="{AA31785C-656A-4614-CF8E-7327D59E2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379" y="1351145"/>
            <a:ext cx="5238750" cy="1592580"/>
          </a:xfrm>
          <a:prstGeom prst="rect">
            <a:avLst/>
          </a:prstGeom>
        </p:spPr>
      </p:pic>
      <p:sp>
        <p:nvSpPr>
          <p:cNvPr id="7" name="文本框 6">
            <a:extLst>
              <a:ext uri="{FF2B5EF4-FFF2-40B4-BE49-F238E27FC236}">
                <a16:creationId xmlns:a16="http://schemas.microsoft.com/office/drawing/2014/main" id="{403097F1-1782-B44E-DF19-1A78764C5AF8}"/>
              </a:ext>
            </a:extLst>
          </p:cNvPr>
          <p:cNvSpPr txBox="1"/>
          <p:nvPr/>
        </p:nvSpPr>
        <p:spPr>
          <a:xfrm>
            <a:off x="563178" y="1167119"/>
            <a:ext cx="4008822" cy="440120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传输模式</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只对</a:t>
            </a:r>
            <a:r>
              <a:rPr lang="en-US" altLang="zh-CN" sz="2000" dirty="0">
                <a:latin typeface="+mn-ea"/>
                <a:ea typeface="+mn-ea"/>
              </a:rPr>
              <a:t>IP</a:t>
            </a:r>
            <a:r>
              <a:rPr lang="zh-CN" altLang="en-US" sz="2000" dirty="0">
                <a:latin typeface="+mn-ea"/>
                <a:ea typeface="+mn-ea"/>
              </a:rPr>
              <a:t>协议的数据部分进行加密，</a:t>
            </a:r>
            <a:r>
              <a:rPr lang="zh-CN" altLang="en-US" sz="2000" b="1" dirty="0">
                <a:solidFill>
                  <a:srgbClr val="C00000"/>
                </a:solidFill>
                <a:latin typeface="+mn-ea"/>
                <a:ea typeface="+mn-ea"/>
              </a:rPr>
              <a:t>使用原始</a:t>
            </a:r>
            <a:r>
              <a:rPr lang="en-US" altLang="zh-CN" sz="2000" b="1" dirty="0">
                <a:solidFill>
                  <a:srgbClr val="C00000"/>
                </a:solidFill>
                <a:latin typeface="+mn-ea"/>
                <a:ea typeface="+mn-ea"/>
              </a:rPr>
              <a:t>IP</a:t>
            </a:r>
            <a:r>
              <a:rPr lang="zh-CN" altLang="en-US" sz="2000" b="1" dirty="0">
                <a:solidFill>
                  <a:srgbClr val="C00000"/>
                </a:solidFill>
                <a:latin typeface="+mn-ea"/>
                <a:ea typeface="+mn-ea"/>
              </a:rPr>
              <a:t>头路由</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ESP</a:t>
            </a:r>
            <a:r>
              <a:rPr lang="zh-CN" altLang="en-US" sz="2000" dirty="0">
                <a:latin typeface="+mn-ea"/>
                <a:ea typeface="+mn-ea"/>
              </a:rPr>
              <a:t>协议下传输模式的报文格式如右上图</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隧道模式</a:t>
            </a:r>
            <a:r>
              <a:rPr lang="zh-CN" altLang="en-US" sz="2000" dirty="0">
                <a:latin typeface="+mn-ea"/>
                <a:ea typeface="+mn-ea"/>
              </a:rPr>
              <a:t>：</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对整个</a:t>
            </a:r>
            <a:r>
              <a:rPr lang="en-US" altLang="zh-CN" sz="2000" dirty="0">
                <a:latin typeface="+mn-ea"/>
                <a:ea typeface="+mn-ea"/>
              </a:rPr>
              <a:t>IP</a:t>
            </a:r>
            <a:r>
              <a:rPr lang="zh-CN" altLang="en-US" sz="2000" dirty="0">
                <a:latin typeface="+mn-ea"/>
                <a:ea typeface="+mn-ea"/>
              </a:rPr>
              <a:t>数据包进行加密，封装</a:t>
            </a:r>
            <a:r>
              <a:rPr lang="zh-CN" altLang="en-US" sz="2000" b="1" dirty="0">
                <a:solidFill>
                  <a:srgbClr val="C00000"/>
                </a:solidFill>
                <a:latin typeface="+mn-ea"/>
                <a:ea typeface="+mn-ea"/>
              </a:rPr>
              <a:t>新的</a:t>
            </a:r>
            <a:r>
              <a:rPr lang="en-US" altLang="zh-CN" sz="2000" b="1" dirty="0">
                <a:solidFill>
                  <a:srgbClr val="C00000"/>
                </a:solidFill>
                <a:latin typeface="+mn-ea"/>
                <a:ea typeface="+mn-ea"/>
              </a:rPr>
              <a:t>IP</a:t>
            </a:r>
            <a:r>
              <a:rPr lang="zh-CN" altLang="en-US" sz="2000" b="1" dirty="0">
                <a:solidFill>
                  <a:srgbClr val="C00000"/>
                </a:solidFill>
                <a:latin typeface="+mn-ea"/>
                <a:ea typeface="+mn-ea"/>
              </a:rPr>
              <a:t>头进行路由</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ESP</a:t>
            </a:r>
            <a:r>
              <a:rPr lang="zh-CN" altLang="en-US" sz="2000" dirty="0">
                <a:latin typeface="+mn-ea"/>
                <a:ea typeface="+mn-ea"/>
              </a:rPr>
              <a:t>协议下隧道模式的报文格式如右下图</a:t>
            </a:r>
          </a:p>
        </p:txBody>
      </p:sp>
    </p:spTree>
    <p:extLst>
      <p:ext uri="{BB962C8B-B14F-4D97-AF65-F5344CB8AC3E}">
        <p14:creationId xmlns:p14="http://schemas.microsoft.com/office/powerpoint/2010/main" val="424788433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3" cstate="hqprint"/>
          <a:srcRect/>
          <a:stretch>
            <a:fillRect/>
          </a:stretch>
        </p:blipFill>
        <p:spPr>
          <a:xfrm>
            <a:off x="0" y="0"/>
            <a:ext cx="6045200" cy="6858000"/>
          </a:xfrm>
          <a:prstGeom prst="rect">
            <a:avLst/>
          </a:prstGeom>
        </p:spPr>
      </p:pic>
      <p:sp>
        <p:nvSpPr>
          <p:cNvPr id="8" name="矩形 7"/>
          <p:cNvSpPr/>
          <p:nvPr/>
        </p:nvSpPr>
        <p:spPr>
          <a:xfrm>
            <a:off x="2175387" y="966400"/>
            <a:ext cx="9374748"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Arial" panose="020B0604020202020204"/>
              <a:ea typeface="微软雅黑" panose="020B0503020204020204" pitchFamily="34" charset="-122"/>
              <a:cs typeface="+mn-cs"/>
            </a:endParaRPr>
          </a:p>
        </p:txBody>
      </p:sp>
      <p:sp>
        <p:nvSpPr>
          <p:cNvPr id="9" name="标题 1"/>
          <p:cNvSpPr txBox="1"/>
          <p:nvPr/>
        </p:nvSpPr>
        <p:spPr>
          <a:xfrm>
            <a:off x="2981579" y="1853564"/>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300" normalizeH="0" baseline="0" noProof="0" dirty="0">
                <a:ln>
                  <a:noFill/>
                </a:ln>
                <a:solidFill>
                  <a:srgbClr val="006C39"/>
                </a:solidFill>
                <a:effectLst/>
                <a:uLnTx/>
                <a:uFillTx/>
                <a:latin typeface="Arial Black" panose="020B0A04020102020204"/>
                <a:ea typeface="微软雅黑" panose="020B0503020204020204" pitchFamily="34" charset="-122"/>
                <a:cs typeface="+mj-cs"/>
              </a:rPr>
              <a:t>作业</a:t>
            </a:r>
          </a:p>
        </p:txBody>
      </p:sp>
      <p:sp>
        <p:nvSpPr>
          <p:cNvPr id="10" name="文本框"/>
          <p:cNvSpPr txBox="1"/>
          <p:nvPr/>
        </p:nvSpPr>
        <p:spPr>
          <a:xfrm>
            <a:off x="2929959" y="3255437"/>
            <a:ext cx="7614215" cy="76072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latin typeface="Arial" panose="020B0604020202020204"/>
              </a:rPr>
              <a:t>互联网中还有很多安全协议、安全标准、安全应用、安全机制，请同学们课后调研和自行学习。</a:t>
            </a:r>
          </a:p>
        </p:txBody>
      </p:sp>
    </p:spTree>
    <p:extLst>
      <p:ext uri="{BB962C8B-B14F-4D97-AF65-F5344CB8AC3E}">
        <p14:creationId xmlns:p14="http://schemas.microsoft.com/office/powerpoint/2010/main" val="2733388647"/>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p:cNvSpPr txBox="1"/>
          <p:nvPr/>
        </p:nvSpPr>
        <p:spPr>
          <a:xfrm>
            <a:off x="7608346" y="4599386"/>
            <a:ext cx="3979596"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北京理工大学网络空间安全学院</a:t>
            </a:r>
          </a:p>
        </p:txBody>
      </p:sp>
      <p:sp>
        <p:nvSpPr>
          <p:cNvPr id="22" name="文本框 21"/>
          <p:cNvSpPr txBox="1"/>
          <p:nvPr/>
        </p:nvSpPr>
        <p:spPr>
          <a:xfrm>
            <a:off x="7608346" y="5112604"/>
            <a:ext cx="3714570" cy="304250"/>
          </a:xfrm>
          <a:prstGeom prst="rect">
            <a:avLst/>
          </a:prstGeom>
          <a:noFill/>
        </p:spPr>
        <p:txBody>
          <a:bodyPr wrap="square" lIns="0" tIns="0" rIns="0" bIns="0" rtlCol="0">
            <a:spAutoFit/>
          </a:bodyPr>
          <a:lstStyle/>
          <a:p>
            <a:pPr algn="l">
              <a:lnSpc>
                <a:spcPct val="120000"/>
              </a:lnSpc>
            </a:pPr>
            <a:fld id="{D421250B-0E4E-4464-9262-DD19598EBE82}" type="datetime2">
              <a:rPr lang="zh-CN" altLang="en-US" spc="300" smtClean="0">
                <a:solidFill>
                  <a:schemeClr val="bg1">
                    <a:alpha val="90000"/>
                  </a:schemeClr>
                </a:solidFill>
                <a:latin typeface="+mn-ea"/>
              </a:rPr>
              <a:t>2022年12月9日</a:t>
            </a:fld>
            <a:endParaRPr lang="zh-CN" altLang="en-US" spc="300" dirty="0">
              <a:solidFill>
                <a:schemeClr val="bg1">
                  <a:alpha val="90000"/>
                </a:schemeClr>
              </a:solidFill>
              <a:latin typeface="+mn-ea"/>
            </a:endParaRPr>
          </a:p>
        </p:txBody>
      </p:sp>
      <p:sp>
        <p:nvSpPr>
          <p:cNvPr id="23" name="文本框 22"/>
          <p:cNvSpPr txBox="1"/>
          <p:nvPr/>
        </p:nvSpPr>
        <p:spPr>
          <a:xfrm>
            <a:off x="4622801" y="2011086"/>
            <a:ext cx="6914815" cy="944874"/>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mn-ea"/>
                <a:ea typeface="+mn-ea"/>
              </a:rPr>
              <a:t>谢谢大家！</a:t>
            </a:r>
          </a:p>
        </p:txBody>
      </p:sp>
    </p:spTree>
    <p:extLst>
      <p:ext uri="{BB962C8B-B14F-4D97-AF65-F5344CB8AC3E}">
        <p14:creationId xmlns:p14="http://schemas.microsoft.com/office/powerpoint/2010/main" val="277362914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1D061-E501-8D7D-225B-F4A49A23573A}"/>
              </a:ext>
            </a:extLst>
          </p:cNvPr>
          <p:cNvSpPr>
            <a:spLocks noGrp="1"/>
          </p:cNvSpPr>
          <p:nvPr>
            <p:ph type="title"/>
          </p:nvPr>
        </p:nvSpPr>
        <p:spPr>
          <a:xfrm>
            <a:off x="577850" y="249067"/>
            <a:ext cx="9569040" cy="480131"/>
          </a:xfrm>
        </p:spPr>
        <p:txBody>
          <a:bodyPr/>
          <a:lstStyle/>
          <a:p>
            <a:r>
              <a:rPr lang="zh-CN" altLang="en-US" dirty="0"/>
              <a:t>安全</a:t>
            </a:r>
            <a:r>
              <a:rPr lang="en-US" altLang="zh-CN" dirty="0"/>
              <a:t>/</a:t>
            </a:r>
            <a:r>
              <a:rPr lang="zh-CN" altLang="en-US" dirty="0"/>
              <a:t>多用途</a:t>
            </a:r>
            <a:r>
              <a:rPr lang="en-US" altLang="zh-CN" dirty="0"/>
              <a:t>Internet</a:t>
            </a:r>
            <a:r>
              <a:rPr lang="zh-CN" altLang="en-US" dirty="0"/>
              <a:t>邮件扩展</a:t>
            </a:r>
            <a:r>
              <a:rPr lang="en-US" altLang="zh-CN" dirty="0"/>
              <a:t>——S/MIME</a:t>
            </a:r>
            <a:endParaRPr lang="zh-CN" altLang="en-US" dirty="0"/>
          </a:p>
        </p:txBody>
      </p:sp>
      <p:sp>
        <p:nvSpPr>
          <p:cNvPr id="3" name="文本框 2">
            <a:extLst>
              <a:ext uri="{FF2B5EF4-FFF2-40B4-BE49-F238E27FC236}">
                <a16:creationId xmlns:a16="http://schemas.microsoft.com/office/drawing/2014/main" id="{39BD93FD-0E94-19AE-580F-01F41B864DB6}"/>
              </a:ext>
            </a:extLst>
          </p:cNvPr>
          <p:cNvSpPr txBox="1"/>
          <p:nvPr/>
        </p:nvSpPr>
        <p:spPr>
          <a:xfrm>
            <a:off x="541337" y="1041757"/>
            <a:ext cx="11065644" cy="4555093"/>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b="1" dirty="0">
                <a:solidFill>
                  <a:srgbClr val="C00000"/>
                </a:solidFill>
                <a:latin typeface="+mn-ea"/>
                <a:ea typeface="+mn-ea"/>
              </a:rPr>
              <a:t>安全</a:t>
            </a:r>
            <a:r>
              <a:rPr lang="en-US" altLang="zh-CN" sz="2000" b="1" dirty="0">
                <a:solidFill>
                  <a:srgbClr val="C00000"/>
                </a:solidFill>
                <a:latin typeface="+mn-ea"/>
                <a:ea typeface="+mn-ea"/>
              </a:rPr>
              <a:t>/</a:t>
            </a:r>
            <a:r>
              <a:rPr lang="zh-CN" altLang="en-US" sz="2000" b="1" dirty="0">
                <a:solidFill>
                  <a:srgbClr val="C00000"/>
                </a:solidFill>
                <a:latin typeface="+mn-ea"/>
                <a:ea typeface="+mn-ea"/>
              </a:rPr>
              <a:t>多用途</a:t>
            </a:r>
            <a:r>
              <a:rPr lang="fr-FR" altLang="zh-CN" sz="2000" b="1" dirty="0">
                <a:solidFill>
                  <a:srgbClr val="C00000"/>
                </a:solidFill>
                <a:latin typeface="+mn-ea"/>
                <a:ea typeface="+mn-ea"/>
              </a:rPr>
              <a:t>Internet</a:t>
            </a:r>
            <a:r>
              <a:rPr lang="zh-CN" altLang="en-US" sz="2000" b="1" dirty="0">
                <a:solidFill>
                  <a:srgbClr val="C00000"/>
                </a:solidFill>
                <a:latin typeface="+mn-ea"/>
                <a:ea typeface="+mn-ea"/>
              </a:rPr>
              <a:t>邮件扩展：</a:t>
            </a:r>
            <a:endParaRPr lang="en-US" altLang="zh-CN" sz="2000" b="1" dirty="0">
              <a:solidFill>
                <a:srgbClr val="C00000"/>
              </a:solidFill>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fr-FR" altLang="zh-CN" sz="2000" dirty="0">
                <a:latin typeface="+mn-ea"/>
                <a:ea typeface="+mn-ea"/>
              </a:rPr>
              <a:t>Secure/Multipurpose Internet Mail Extensions</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Internet</a:t>
            </a:r>
            <a:r>
              <a:rPr lang="zh-CN" altLang="en-US" sz="2000" b="1" dirty="0">
                <a:solidFill>
                  <a:srgbClr val="C00000"/>
                </a:solidFill>
                <a:latin typeface="+mn-ea"/>
                <a:ea typeface="+mn-ea"/>
              </a:rPr>
              <a:t>邮件的三种格式：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Internet</a:t>
            </a:r>
            <a:r>
              <a:rPr lang="zh-CN" altLang="en-US" sz="2000" dirty="0">
                <a:latin typeface="+mn-ea"/>
                <a:ea typeface="+mn-ea"/>
              </a:rPr>
              <a:t>电子邮件格式的</a:t>
            </a:r>
            <a:r>
              <a:rPr lang="zh-CN" altLang="en-US" sz="2000" b="1" dirty="0">
                <a:solidFill>
                  <a:srgbClr val="C00000"/>
                </a:solidFill>
                <a:latin typeface="+mn-ea"/>
                <a:ea typeface="+mn-ea"/>
              </a:rPr>
              <a:t>原始规范</a:t>
            </a:r>
            <a:r>
              <a:rPr lang="en-US" altLang="zh-CN" sz="2000" dirty="0">
                <a:latin typeface="+mn-ea"/>
                <a:ea typeface="+mn-ea"/>
              </a:rPr>
              <a:t>RFC822</a:t>
            </a:r>
            <a:r>
              <a:rPr lang="zh-CN" altLang="en-US" sz="2000" dirty="0">
                <a:latin typeface="+mn-ea"/>
                <a:ea typeface="+mn-ea"/>
              </a:rPr>
              <a:t>：邮件内容仅有文本格式</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MIME</a:t>
            </a:r>
            <a:r>
              <a:rPr lang="zh-CN" altLang="en-US" sz="2000" dirty="0">
                <a:latin typeface="+mn-ea"/>
                <a:ea typeface="+mn-ea"/>
              </a:rPr>
              <a:t>定义了一些新的内容格式，用于支持图像、音频、视频等多媒体信息</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S/MIME</a:t>
            </a:r>
            <a:r>
              <a:rPr lang="zh-CN" altLang="en-US" sz="2000" dirty="0">
                <a:latin typeface="+mn-ea"/>
                <a:ea typeface="+mn-ea"/>
              </a:rPr>
              <a:t>增加了安全方面的增强策略，将安全服务嵌入在应用程序中</a:t>
            </a:r>
            <a:endParaRPr lang="en-US" altLang="zh-CN" sz="2000" dirty="0">
              <a:latin typeface="+mn-ea"/>
              <a:ea typeface="+mn-ea"/>
            </a:endParaRPr>
          </a:p>
          <a:p>
            <a:pPr marL="1257300" lvl="2"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因此，</a:t>
            </a:r>
            <a:r>
              <a:rPr lang="en-US" altLang="zh-CN" sz="2000" b="1" dirty="0">
                <a:solidFill>
                  <a:srgbClr val="C00000"/>
                </a:solidFill>
                <a:latin typeface="+mn-ea"/>
                <a:ea typeface="+mn-ea"/>
              </a:rPr>
              <a:t>S/MIME</a:t>
            </a:r>
            <a:r>
              <a:rPr lang="zh-CN" altLang="en-US" sz="2000" b="1" dirty="0">
                <a:solidFill>
                  <a:srgbClr val="C00000"/>
                </a:solidFill>
                <a:latin typeface="+mn-ea"/>
                <a:ea typeface="+mn-ea"/>
              </a:rPr>
              <a:t>位于应用层</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下列邮件工具均支持</a:t>
            </a:r>
            <a:r>
              <a:rPr lang="en-US" altLang="zh-CN" sz="2000" dirty="0">
                <a:latin typeface="+mn-ea"/>
                <a:ea typeface="+mn-ea"/>
              </a:rPr>
              <a:t>S/MIME</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MS Outlook, Mozilla Thunderbird, Mac Mail</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例如：通常包含签名或加密功能</a:t>
            </a:r>
            <a:endParaRPr lang="en-US" altLang="zh-CN" sz="2000" dirty="0">
              <a:latin typeface="+mn-ea"/>
              <a:ea typeface="+mn-ea"/>
            </a:endParaRPr>
          </a:p>
        </p:txBody>
      </p:sp>
    </p:spTree>
    <p:extLst>
      <p:ext uri="{BB962C8B-B14F-4D97-AF65-F5344CB8AC3E}">
        <p14:creationId xmlns:p14="http://schemas.microsoft.com/office/powerpoint/2010/main" val="18855918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35CB7-DAFC-DB66-9832-CE5BBB00B4BF}"/>
              </a:ext>
            </a:extLst>
          </p:cNvPr>
          <p:cNvSpPr>
            <a:spLocks noGrp="1"/>
          </p:cNvSpPr>
          <p:nvPr>
            <p:ph type="title"/>
          </p:nvPr>
        </p:nvSpPr>
        <p:spPr/>
        <p:txBody>
          <a:bodyPr/>
          <a:lstStyle/>
          <a:p>
            <a:r>
              <a:rPr lang="en-US" altLang="zh-CN" dirty="0"/>
              <a:t>MIME</a:t>
            </a:r>
            <a:r>
              <a:rPr lang="zh-CN" altLang="en-US" dirty="0"/>
              <a:t>的内容类型</a:t>
            </a:r>
          </a:p>
        </p:txBody>
      </p:sp>
      <p:sp>
        <p:nvSpPr>
          <p:cNvPr id="5" name="文本框 4">
            <a:extLst>
              <a:ext uri="{FF2B5EF4-FFF2-40B4-BE49-F238E27FC236}">
                <a16:creationId xmlns:a16="http://schemas.microsoft.com/office/drawing/2014/main" id="{701551D8-A9A0-8962-D795-6D7BCA9C733E}"/>
              </a:ext>
            </a:extLst>
          </p:cNvPr>
          <p:cNvSpPr txBox="1"/>
          <p:nvPr/>
        </p:nvSpPr>
        <p:spPr>
          <a:xfrm>
            <a:off x="5287298" y="1001549"/>
            <a:ext cx="6341806" cy="510909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超文本标记语言文本 </a:t>
            </a:r>
            <a:r>
              <a:rPr lang="en-US" altLang="zh-CN" dirty="0">
                <a:latin typeface="+mn-ea"/>
                <a:ea typeface="+mn-ea"/>
              </a:rPr>
              <a:t>.htm,.html——text/html</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dirty="0">
                <a:latin typeface="+mn-ea"/>
                <a:ea typeface="+mn-ea"/>
              </a:rPr>
              <a:t>普通文本 </a:t>
            </a:r>
            <a:r>
              <a:rPr lang="en-US" altLang="zh-CN" dirty="0">
                <a:latin typeface="+mn-ea"/>
                <a:ea typeface="+mn-ea"/>
              </a:rPr>
              <a:t>.txt——text/plain</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RTF</a:t>
            </a:r>
            <a:r>
              <a:rPr lang="zh-CN" altLang="en-US" dirty="0">
                <a:latin typeface="+mn-ea"/>
                <a:ea typeface="+mn-ea"/>
              </a:rPr>
              <a:t>文本 </a:t>
            </a:r>
            <a:r>
              <a:rPr lang="en-US" altLang="zh-CN" dirty="0">
                <a:latin typeface="+mn-ea"/>
                <a:ea typeface="+mn-ea"/>
              </a:rPr>
              <a:t>.rtf——application/rtf</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GIF</a:t>
            </a:r>
            <a:r>
              <a:rPr lang="zh-CN" altLang="en-US" dirty="0">
                <a:latin typeface="+mn-ea"/>
                <a:ea typeface="+mn-ea"/>
              </a:rPr>
              <a:t>图形 </a:t>
            </a:r>
            <a:r>
              <a:rPr lang="en-US" altLang="zh-CN" dirty="0">
                <a:latin typeface="+mn-ea"/>
                <a:ea typeface="+mn-ea"/>
              </a:rPr>
              <a:t>.gif——image/gif</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JPEG</a:t>
            </a:r>
            <a:r>
              <a:rPr lang="zh-CN" altLang="en-US" dirty="0">
                <a:latin typeface="+mn-ea"/>
                <a:ea typeface="+mn-ea"/>
              </a:rPr>
              <a:t>图形 </a:t>
            </a:r>
            <a:r>
              <a:rPr lang="en-US" altLang="zh-CN" dirty="0">
                <a:latin typeface="+mn-ea"/>
                <a:ea typeface="+mn-ea"/>
              </a:rPr>
              <a:t>.jpeg,.jpg——image/jpeg</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au</a:t>
            </a:r>
            <a:r>
              <a:rPr lang="zh-CN" altLang="en-US" dirty="0">
                <a:latin typeface="+mn-ea"/>
                <a:ea typeface="+mn-ea"/>
              </a:rPr>
              <a:t>声音文件 </a:t>
            </a:r>
            <a:r>
              <a:rPr lang="en-US" altLang="zh-CN" dirty="0">
                <a:latin typeface="+mn-ea"/>
                <a:ea typeface="+mn-ea"/>
              </a:rPr>
              <a:t>.au——audio/basic</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MIDI</a:t>
            </a:r>
            <a:r>
              <a:rPr lang="zh-CN" altLang="en-US" dirty="0">
                <a:latin typeface="+mn-ea"/>
                <a:ea typeface="+mn-ea"/>
              </a:rPr>
              <a:t>音乐文件 </a:t>
            </a:r>
            <a:r>
              <a:rPr lang="en-US" altLang="zh-CN" dirty="0">
                <a:latin typeface="+mn-ea"/>
                <a:ea typeface="+mn-ea"/>
              </a:rPr>
              <a:t>.</a:t>
            </a:r>
            <a:r>
              <a:rPr lang="en-US" altLang="zh-CN" dirty="0" err="1">
                <a:latin typeface="+mn-ea"/>
                <a:ea typeface="+mn-ea"/>
              </a:rPr>
              <a:t>mid,.midi</a:t>
            </a:r>
            <a:r>
              <a:rPr lang="en-US" altLang="zh-CN" dirty="0">
                <a:latin typeface="+mn-ea"/>
                <a:ea typeface="+mn-ea"/>
              </a:rPr>
              <a:t>——audio/</a:t>
            </a:r>
            <a:r>
              <a:rPr lang="en-US" altLang="zh-CN" dirty="0" err="1">
                <a:latin typeface="+mn-ea"/>
                <a:ea typeface="+mn-ea"/>
              </a:rPr>
              <a:t>midi,audio</a:t>
            </a:r>
            <a:r>
              <a:rPr lang="en-US" altLang="zh-CN" dirty="0">
                <a:latin typeface="+mn-ea"/>
                <a:ea typeface="+mn-ea"/>
              </a:rPr>
              <a:t>/x-midi</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RealAudio</a:t>
            </a:r>
            <a:r>
              <a:rPr lang="zh-CN" altLang="en-US" dirty="0">
                <a:latin typeface="+mn-ea"/>
                <a:ea typeface="+mn-ea"/>
              </a:rPr>
              <a:t>音乐文件 </a:t>
            </a:r>
            <a:r>
              <a:rPr lang="en-US" altLang="zh-CN" dirty="0">
                <a:latin typeface="+mn-ea"/>
                <a:ea typeface="+mn-ea"/>
              </a:rPr>
              <a:t>.</a:t>
            </a:r>
            <a:r>
              <a:rPr lang="en-US" altLang="zh-CN" dirty="0" err="1">
                <a:latin typeface="+mn-ea"/>
                <a:ea typeface="+mn-ea"/>
              </a:rPr>
              <a:t>ra</a:t>
            </a:r>
            <a:r>
              <a:rPr lang="en-US" altLang="zh-CN" dirty="0">
                <a:latin typeface="+mn-ea"/>
                <a:ea typeface="+mn-ea"/>
              </a:rPr>
              <a:t>, .ram——audio/x-</a:t>
            </a:r>
            <a:r>
              <a:rPr lang="en-US" altLang="zh-CN" dirty="0" err="1">
                <a:latin typeface="+mn-ea"/>
                <a:ea typeface="+mn-ea"/>
              </a:rPr>
              <a:t>pn</a:t>
            </a:r>
            <a:r>
              <a:rPr lang="en-US" altLang="zh-CN" dirty="0">
                <a:latin typeface="+mn-ea"/>
                <a:ea typeface="+mn-ea"/>
              </a:rPr>
              <a:t>-</a:t>
            </a:r>
            <a:r>
              <a:rPr lang="en-US" altLang="zh-CN" dirty="0" err="1">
                <a:latin typeface="+mn-ea"/>
                <a:ea typeface="+mn-ea"/>
              </a:rPr>
              <a:t>realaudio</a:t>
            </a:r>
            <a:endParaRPr lang="en-US" altLang="zh-CN"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MPEG</a:t>
            </a:r>
            <a:r>
              <a:rPr lang="zh-CN" altLang="en-US" dirty="0">
                <a:latin typeface="+mn-ea"/>
                <a:ea typeface="+mn-ea"/>
              </a:rPr>
              <a:t>文件 </a:t>
            </a:r>
            <a:r>
              <a:rPr lang="en-US" altLang="zh-CN" dirty="0">
                <a:latin typeface="+mn-ea"/>
                <a:ea typeface="+mn-ea"/>
              </a:rPr>
              <a:t>.mpg,.mpeg——video/mpeg</a:t>
            </a: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AVI</a:t>
            </a:r>
            <a:r>
              <a:rPr lang="zh-CN" altLang="en-US" dirty="0">
                <a:latin typeface="+mn-ea"/>
                <a:ea typeface="+mn-ea"/>
              </a:rPr>
              <a:t>文件 </a:t>
            </a:r>
            <a:r>
              <a:rPr lang="en-US" altLang="zh-CN" dirty="0">
                <a:latin typeface="+mn-ea"/>
                <a:ea typeface="+mn-ea"/>
              </a:rPr>
              <a:t>.</a:t>
            </a:r>
            <a:r>
              <a:rPr lang="en-US" altLang="zh-CN" dirty="0" err="1">
                <a:latin typeface="+mn-ea"/>
                <a:ea typeface="+mn-ea"/>
              </a:rPr>
              <a:t>avi</a:t>
            </a:r>
            <a:r>
              <a:rPr lang="en-US" altLang="zh-CN" dirty="0">
                <a:latin typeface="+mn-ea"/>
                <a:ea typeface="+mn-ea"/>
              </a:rPr>
              <a:t>——video/x-</a:t>
            </a:r>
            <a:r>
              <a:rPr lang="en-US" altLang="zh-CN" dirty="0" err="1">
                <a:latin typeface="+mn-ea"/>
                <a:ea typeface="+mn-ea"/>
              </a:rPr>
              <a:t>msvideo</a:t>
            </a:r>
            <a:endParaRPr lang="en-US" altLang="zh-CN"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GZIP</a:t>
            </a:r>
            <a:r>
              <a:rPr lang="zh-CN" altLang="en-US" dirty="0">
                <a:latin typeface="+mn-ea"/>
                <a:ea typeface="+mn-ea"/>
              </a:rPr>
              <a:t>文件 </a:t>
            </a:r>
            <a:r>
              <a:rPr lang="en-US" altLang="zh-CN" dirty="0">
                <a:latin typeface="+mn-ea"/>
                <a:ea typeface="+mn-ea"/>
              </a:rPr>
              <a:t>.</a:t>
            </a:r>
            <a:r>
              <a:rPr lang="en-US" altLang="zh-CN" dirty="0" err="1">
                <a:latin typeface="+mn-ea"/>
                <a:ea typeface="+mn-ea"/>
              </a:rPr>
              <a:t>gz</a:t>
            </a:r>
            <a:r>
              <a:rPr lang="en-US" altLang="zh-CN" dirty="0">
                <a:latin typeface="+mn-ea"/>
                <a:ea typeface="+mn-ea"/>
              </a:rPr>
              <a:t>——application/x-</a:t>
            </a:r>
            <a:r>
              <a:rPr lang="en-US" altLang="zh-CN" dirty="0" err="1">
                <a:latin typeface="+mn-ea"/>
                <a:ea typeface="+mn-ea"/>
              </a:rPr>
              <a:t>gzip</a:t>
            </a:r>
            <a:endParaRPr lang="en-US" altLang="zh-CN"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dirty="0">
                <a:latin typeface="+mn-ea"/>
                <a:ea typeface="+mn-ea"/>
              </a:rPr>
              <a:t>TAR</a:t>
            </a:r>
            <a:r>
              <a:rPr lang="zh-CN" altLang="en-US" dirty="0">
                <a:latin typeface="+mn-ea"/>
                <a:ea typeface="+mn-ea"/>
              </a:rPr>
              <a:t>文件 </a:t>
            </a:r>
            <a:r>
              <a:rPr lang="en-US" altLang="zh-CN" dirty="0">
                <a:latin typeface="+mn-ea"/>
                <a:ea typeface="+mn-ea"/>
              </a:rPr>
              <a:t>.tar——application/x-tar</a:t>
            </a:r>
          </a:p>
        </p:txBody>
      </p:sp>
      <p:sp>
        <p:nvSpPr>
          <p:cNvPr id="6" name="文本框 5">
            <a:extLst>
              <a:ext uri="{FF2B5EF4-FFF2-40B4-BE49-F238E27FC236}">
                <a16:creationId xmlns:a16="http://schemas.microsoft.com/office/drawing/2014/main" id="{29B3049F-3514-67F5-C8A1-F4F0C28C1F60}"/>
              </a:ext>
            </a:extLst>
          </p:cNvPr>
          <p:cNvSpPr txBox="1"/>
          <p:nvPr/>
        </p:nvSpPr>
        <p:spPr>
          <a:xfrm>
            <a:off x="334860" y="1104786"/>
            <a:ext cx="4406746" cy="3477875"/>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在把输出结果传送到浏览器上的时候，浏览器必须</a:t>
            </a:r>
            <a:r>
              <a:rPr lang="zh-CN" altLang="en-US" sz="2000" b="1" dirty="0">
                <a:solidFill>
                  <a:srgbClr val="C00000"/>
                </a:solidFill>
                <a:latin typeface="+mn-ea"/>
                <a:ea typeface="+mn-ea"/>
              </a:rPr>
              <a:t>根据信息类型</a:t>
            </a:r>
            <a:r>
              <a:rPr lang="zh-CN" altLang="en-US" sz="2000" dirty="0">
                <a:latin typeface="+mn-ea"/>
                <a:ea typeface="+mn-ea"/>
              </a:rPr>
              <a:t>，启动</a:t>
            </a:r>
            <a:r>
              <a:rPr lang="zh-CN" altLang="en-US" sz="2000" b="1" dirty="0">
                <a:solidFill>
                  <a:srgbClr val="C00000"/>
                </a:solidFill>
                <a:latin typeface="+mn-ea"/>
                <a:ea typeface="+mn-ea"/>
              </a:rPr>
              <a:t>适当的程序</a:t>
            </a:r>
            <a:r>
              <a:rPr lang="zh-CN" altLang="en-US" sz="2000" dirty="0">
                <a:latin typeface="+mn-ea"/>
                <a:ea typeface="+mn-ea"/>
              </a:rPr>
              <a:t>来处理这个输出结果</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b="1" dirty="0">
                <a:solidFill>
                  <a:srgbClr val="C00000"/>
                </a:solidFill>
                <a:latin typeface="+mn-ea"/>
                <a:ea typeface="+mn-ea"/>
              </a:rPr>
              <a:t>MIME</a:t>
            </a:r>
            <a:r>
              <a:rPr lang="zh-CN" altLang="en-US" sz="2000" b="1" dirty="0">
                <a:solidFill>
                  <a:srgbClr val="C00000"/>
                </a:solidFill>
                <a:latin typeface="+mn-ea"/>
                <a:ea typeface="+mn-ea"/>
              </a:rPr>
              <a:t>的常见形式</a:t>
            </a:r>
            <a:r>
              <a:rPr lang="zh-CN" altLang="en-US" sz="2000" dirty="0">
                <a:latin typeface="+mn-ea"/>
                <a:ea typeface="+mn-ea"/>
              </a:rPr>
              <a:t>是一个主类型加一个子类型，用斜线分隔</a:t>
            </a:r>
            <a:endParaRPr lang="en-US" altLang="zh-CN" sz="2000" dirty="0">
              <a:latin typeface="+mn-ea"/>
              <a:ea typeface="+mn-ea"/>
            </a:endParaRP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例如：</a:t>
            </a:r>
            <a:r>
              <a:rPr lang="en-US" altLang="zh-CN" sz="2000" dirty="0">
                <a:latin typeface="+mn-ea"/>
                <a:ea typeface="+mn-ea"/>
              </a:rPr>
              <a:t>Image/Jpeg</a:t>
            </a:r>
          </a:p>
          <a:p>
            <a:pPr marL="342900"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类比：文件扩展名是操作系统用来标注文件格式的一种机制</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endParaRPr lang="en-US" altLang="zh-CN" sz="2000" dirty="0">
              <a:latin typeface="+mn-ea"/>
              <a:ea typeface="+mn-ea"/>
            </a:endParaRPr>
          </a:p>
        </p:txBody>
      </p:sp>
      <p:pic>
        <p:nvPicPr>
          <p:cNvPr id="10" name="图片 9">
            <a:extLst>
              <a:ext uri="{FF2B5EF4-FFF2-40B4-BE49-F238E27FC236}">
                <a16:creationId xmlns:a16="http://schemas.microsoft.com/office/drawing/2014/main" id="{E29B2E24-5478-A20A-E3E6-6B6B8CAFD5C8}"/>
              </a:ext>
            </a:extLst>
          </p:cNvPr>
          <p:cNvPicPr>
            <a:picLocks noChangeAspect="1"/>
          </p:cNvPicPr>
          <p:nvPr/>
        </p:nvPicPr>
        <p:blipFill>
          <a:blip r:embed="rId2"/>
          <a:stretch>
            <a:fillRect/>
          </a:stretch>
        </p:blipFill>
        <p:spPr>
          <a:xfrm>
            <a:off x="1939172" y="4366164"/>
            <a:ext cx="1366848" cy="1588693"/>
          </a:xfrm>
          <a:prstGeom prst="rect">
            <a:avLst/>
          </a:prstGeom>
        </p:spPr>
      </p:pic>
      <p:pic>
        <p:nvPicPr>
          <p:cNvPr id="12" name="图片 11">
            <a:extLst>
              <a:ext uri="{FF2B5EF4-FFF2-40B4-BE49-F238E27FC236}">
                <a16:creationId xmlns:a16="http://schemas.microsoft.com/office/drawing/2014/main" id="{5EF1A94C-1950-4D10-4D05-F0BCF869D49F}"/>
              </a:ext>
            </a:extLst>
          </p:cNvPr>
          <p:cNvPicPr>
            <a:picLocks noChangeAspect="1"/>
          </p:cNvPicPr>
          <p:nvPr/>
        </p:nvPicPr>
        <p:blipFill rotWithShape="1">
          <a:blip r:embed="rId3">
            <a:extLst>
              <a:ext uri="{28A0092B-C50C-407E-A947-70E740481C1C}">
                <a14:useLocalDpi xmlns:a14="http://schemas.microsoft.com/office/drawing/2010/main" val="0"/>
              </a:ext>
            </a:extLst>
          </a:blip>
          <a:srcRect t="4530"/>
          <a:stretch/>
        </p:blipFill>
        <p:spPr>
          <a:xfrm>
            <a:off x="4635636" y="921774"/>
            <a:ext cx="7449503" cy="5871701"/>
          </a:xfrm>
          <a:prstGeom prst="rect">
            <a:avLst/>
          </a:prstGeom>
        </p:spPr>
      </p:pic>
    </p:spTree>
    <p:extLst>
      <p:ext uri="{BB962C8B-B14F-4D97-AF65-F5344CB8AC3E}">
        <p14:creationId xmlns:p14="http://schemas.microsoft.com/office/powerpoint/2010/main" val="21765082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35CB7-DAFC-DB66-9832-CE5BBB00B4BF}"/>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的内容类型</a:t>
            </a:r>
            <a:endParaRPr lang="zh-CN" altLang="en-US" dirty="0"/>
          </a:p>
        </p:txBody>
      </p:sp>
      <p:sp>
        <p:nvSpPr>
          <p:cNvPr id="6" name="文本框 5">
            <a:extLst>
              <a:ext uri="{FF2B5EF4-FFF2-40B4-BE49-F238E27FC236}">
                <a16:creationId xmlns:a16="http://schemas.microsoft.com/office/drawing/2014/main" id="{29B3049F-3514-67F5-C8A1-F4F0C28C1F60}"/>
              </a:ext>
            </a:extLst>
          </p:cNvPr>
          <p:cNvSpPr txBox="1"/>
          <p:nvPr/>
        </p:nvSpPr>
        <p:spPr>
          <a:xfrm>
            <a:off x="577851" y="1013169"/>
            <a:ext cx="10999634" cy="2092881"/>
          </a:xfrm>
          <a:prstGeom prst="rect">
            <a:avLst/>
          </a:prstGeom>
          <a:noFill/>
        </p:spPr>
        <p:txBody>
          <a:bodyPr wrap="square" rtlCol="0">
            <a:spAutoFit/>
          </a:bodyPr>
          <a:lstStyle/>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S/MIME</a:t>
            </a:r>
            <a:r>
              <a:rPr lang="zh-CN" altLang="en-US" sz="2000" dirty="0">
                <a:latin typeface="+mn-ea"/>
                <a:ea typeface="+mn-ea"/>
              </a:rPr>
              <a:t>为电子邮件传递提供以下</a:t>
            </a:r>
            <a:r>
              <a:rPr lang="zh-CN" altLang="en-US" sz="2000" b="1" dirty="0">
                <a:solidFill>
                  <a:srgbClr val="C00000"/>
                </a:solidFill>
                <a:latin typeface="+mn-ea"/>
                <a:ea typeface="+mn-ea"/>
              </a:rPr>
              <a:t>密码安全服务</a:t>
            </a:r>
            <a:r>
              <a:rPr lang="zh-CN" altLang="en-US" sz="2000" dirty="0">
                <a:latin typeface="+mn-ea"/>
                <a:ea typeface="+mn-ea"/>
              </a:rPr>
              <a:t>：</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身份鉴别、消息完整性、不可否认性（使用数字签名）、隐私性、数据安全（使用加密）</a:t>
            </a:r>
            <a:endParaRPr lang="en-US" altLang="zh-CN" sz="2000" dirty="0">
              <a:latin typeface="+mn-ea"/>
              <a:ea typeface="+mn-ea"/>
            </a:endParaRPr>
          </a:p>
          <a:p>
            <a:pPr marL="342900" indent="-342900" algn="just" eaLnBrk="1" hangingPunct="1">
              <a:spcBef>
                <a:spcPts val="600"/>
              </a:spcBef>
              <a:spcAft>
                <a:spcPts val="600"/>
              </a:spcAft>
              <a:buClr>
                <a:schemeClr val="tx2"/>
              </a:buClr>
              <a:buFont typeface="Wingdings" panose="05000000000000000000" pitchFamily="2" charset="2"/>
              <a:buChar char="n"/>
            </a:pPr>
            <a:r>
              <a:rPr lang="en-US" altLang="zh-CN" sz="2000" dirty="0">
                <a:latin typeface="+mn-ea"/>
                <a:ea typeface="+mn-ea"/>
              </a:rPr>
              <a:t>S/MIME</a:t>
            </a:r>
            <a:r>
              <a:rPr lang="zh-CN" altLang="en-US" sz="2000" dirty="0">
                <a:latin typeface="+mn-ea"/>
                <a:ea typeface="+mn-ea"/>
              </a:rPr>
              <a:t>指定了一些用于数据封装（加密）的</a:t>
            </a:r>
            <a:r>
              <a:rPr lang="en-US" altLang="zh-CN" sz="2000" dirty="0">
                <a:latin typeface="+mn-ea"/>
                <a:ea typeface="+mn-ea"/>
              </a:rPr>
              <a:t>MIME</a:t>
            </a:r>
            <a:r>
              <a:rPr lang="zh-CN" altLang="en-US" sz="2000" dirty="0">
                <a:latin typeface="+mn-ea"/>
                <a:ea typeface="+mn-ea"/>
              </a:rPr>
              <a:t>类型，例如</a:t>
            </a:r>
            <a:r>
              <a:rPr lang="en-US" altLang="zh-CN" sz="2000" dirty="0">
                <a:latin typeface="+mn-ea"/>
                <a:ea typeface="+mn-ea"/>
              </a:rPr>
              <a:t>application/pkcs7-mime</a:t>
            </a:r>
          </a:p>
          <a:p>
            <a:pPr marL="800100" lvl="1" indent="-342900" algn="just" eaLnBrk="1" hangingPunct="1">
              <a:spcBef>
                <a:spcPts val="600"/>
              </a:spcBef>
              <a:spcAft>
                <a:spcPts val="600"/>
              </a:spcAft>
              <a:buClr>
                <a:schemeClr val="tx2"/>
              </a:buClr>
              <a:buFont typeface="Wingdings" panose="05000000000000000000" pitchFamily="2" charset="2"/>
              <a:buChar char="n"/>
            </a:pPr>
            <a:r>
              <a:rPr lang="zh-CN" altLang="en-US" sz="2000" dirty="0">
                <a:latin typeface="+mn-ea"/>
                <a:ea typeface="+mn-ea"/>
              </a:rPr>
              <a:t>实际中，要封装的整个（准备好的）</a:t>
            </a:r>
            <a:r>
              <a:rPr lang="en-US" altLang="zh-CN" sz="2000" dirty="0">
                <a:latin typeface="+mn-ea"/>
                <a:ea typeface="+mn-ea"/>
              </a:rPr>
              <a:t>MIME</a:t>
            </a:r>
            <a:r>
              <a:rPr lang="zh-CN" altLang="en-US" sz="2000" dirty="0">
                <a:latin typeface="+mn-ea"/>
                <a:ea typeface="+mn-ea"/>
              </a:rPr>
              <a:t>实体会被加密、并打包到一个</a:t>
            </a:r>
            <a:r>
              <a:rPr lang="zh-CN" altLang="en-US" sz="2000" b="1" dirty="0">
                <a:solidFill>
                  <a:srgbClr val="C00000"/>
                </a:solidFill>
                <a:latin typeface="+mn-ea"/>
                <a:ea typeface="+mn-ea"/>
              </a:rPr>
              <a:t>对象</a:t>
            </a:r>
            <a:r>
              <a:rPr lang="zh-CN" altLang="en-US" sz="2000" dirty="0">
                <a:latin typeface="+mn-ea"/>
                <a:ea typeface="+mn-ea"/>
              </a:rPr>
              <a:t>中，该对象随后被插入到一个</a:t>
            </a:r>
            <a:r>
              <a:rPr lang="en-US" altLang="zh-CN" sz="2000" dirty="0">
                <a:latin typeface="+mn-ea"/>
                <a:ea typeface="+mn-ea"/>
              </a:rPr>
              <a:t>application/pkcs7-mime</a:t>
            </a:r>
            <a:r>
              <a:rPr lang="zh-CN" altLang="en-US" sz="2000" dirty="0">
                <a:latin typeface="+mn-ea"/>
                <a:ea typeface="+mn-ea"/>
              </a:rPr>
              <a:t>类型</a:t>
            </a:r>
            <a:r>
              <a:rPr lang="en-US" altLang="zh-CN" sz="2000" dirty="0">
                <a:latin typeface="+mn-ea"/>
                <a:ea typeface="+mn-ea"/>
              </a:rPr>
              <a:t>MIME</a:t>
            </a:r>
            <a:r>
              <a:rPr lang="zh-CN" altLang="en-US" sz="2000" b="1" dirty="0">
                <a:solidFill>
                  <a:srgbClr val="C00000"/>
                </a:solidFill>
                <a:latin typeface="+mn-ea"/>
                <a:ea typeface="+mn-ea"/>
              </a:rPr>
              <a:t>实体</a:t>
            </a:r>
            <a:r>
              <a:rPr lang="zh-CN" altLang="en-US" sz="2000" dirty="0">
                <a:latin typeface="+mn-ea"/>
                <a:ea typeface="+mn-ea"/>
              </a:rPr>
              <a:t>中</a:t>
            </a:r>
            <a:endParaRPr lang="en-US" altLang="zh-CN" sz="2000" dirty="0">
              <a:latin typeface="+mn-ea"/>
              <a:ea typeface="+mn-ea"/>
            </a:endParaRPr>
          </a:p>
        </p:txBody>
      </p:sp>
      <p:pic>
        <p:nvPicPr>
          <p:cNvPr id="7" name="图片 6">
            <a:extLst>
              <a:ext uri="{FF2B5EF4-FFF2-40B4-BE49-F238E27FC236}">
                <a16:creationId xmlns:a16="http://schemas.microsoft.com/office/drawing/2014/main" id="{112EE5AB-789B-15FC-29A9-2C8A4F5FC690}"/>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0642"/>
          <a:stretch/>
        </p:blipFill>
        <p:spPr>
          <a:xfrm>
            <a:off x="3757862" y="3318386"/>
            <a:ext cx="8286655" cy="2996904"/>
          </a:xfrm>
          <a:prstGeom prst="rect">
            <a:avLst/>
          </a:prstGeom>
        </p:spPr>
      </p:pic>
      <p:pic>
        <p:nvPicPr>
          <p:cNvPr id="3" name="图片 2">
            <a:extLst>
              <a:ext uri="{FF2B5EF4-FFF2-40B4-BE49-F238E27FC236}">
                <a16:creationId xmlns:a16="http://schemas.microsoft.com/office/drawing/2014/main" id="{2375CE5D-CFE5-69BA-E69D-1B343FA4B5DF}"/>
              </a:ext>
            </a:extLst>
          </p:cNvPr>
          <p:cNvPicPr>
            <a:picLocks noChangeAspect="1"/>
          </p:cNvPicPr>
          <p:nvPr/>
        </p:nvPicPr>
        <p:blipFill>
          <a:blip r:embed="rId3"/>
          <a:stretch>
            <a:fillRect/>
          </a:stretch>
        </p:blipFill>
        <p:spPr>
          <a:xfrm>
            <a:off x="577850" y="4113622"/>
            <a:ext cx="2998668" cy="1344715"/>
          </a:xfrm>
          <a:prstGeom prst="rect">
            <a:avLst/>
          </a:prstGeom>
        </p:spPr>
      </p:pic>
    </p:spTree>
    <p:extLst>
      <p:ext uri="{BB962C8B-B14F-4D97-AF65-F5344CB8AC3E}">
        <p14:creationId xmlns:p14="http://schemas.microsoft.com/office/powerpoint/2010/main" val="248697929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4A5D9-0D8A-BE29-B46A-EDA88EFECB10}"/>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典型方案</a:t>
            </a:r>
            <a:r>
              <a:rPr lang="zh-CN" altLang="en-US" dirty="0">
                <a:latin typeface="+mn-ea"/>
                <a:ea typeface="+mn-ea"/>
              </a:rPr>
              <a:t>：带签名的邮件</a:t>
            </a:r>
            <a:endParaRPr lang="zh-CN" altLang="en-US" dirty="0"/>
          </a:p>
        </p:txBody>
      </p:sp>
      <p:pic>
        <p:nvPicPr>
          <p:cNvPr id="4" name="图片 3">
            <a:extLst>
              <a:ext uri="{FF2B5EF4-FFF2-40B4-BE49-F238E27FC236}">
                <a16:creationId xmlns:a16="http://schemas.microsoft.com/office/drawing/2014/main" id="{D08531F6-6009-3848-2C21-C40ABAC65B7C}"/>
              </a:ext>
            </a:extLst>
          </p:cNvPr>
          <p:cNvPicPr>
            <a:picLocks noChangeAspect="1"/>
          </p:cNvPicPr>
          <p:nvPr/>
        </p:nvPicPr>
        <p:blipFill>
          <a:blip r:embed="rId2"/>
          <a:stretch>
            <a:fillRect/>
          </a:stretch>
        </p:blipFill>
        <p:spPr>
          <a:xfrm>
            <a:off x="2142158" y="1031772"/>
            <a:ext cx="7907682" cy="5045173"/>
          </a:xfrm>
          <a:prstGeom prst="rect">
            <a:avLst/>
          </a:prstGeom>
        </p:spPr>
      </p:pic>
    </p:spTree>
    <p:extLst>
      <p:ext uri="{BB962C8B-B14F-4D97-AF65-F5344CB8AC3E}">
        <p14:creationId xmlns:p14="http://schemas.microsoft.com/office/powerpoint/2010/main" val="60443587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35CB7-DAFC-DB66-9832-CE5BBB00B4BF}"/>
              </a:ext>
            </a:extLst>
          </p:cNvPr>
          <p:cNvSpPr>
            <a:spLocks noGrp="1"/>
          </p:cNvSpPr>
          <p:nvPr>
            <p:ph type="title"/>
          </p:nvPr>
        </p:nvSpPr>
        <p:spPr/>
        <p:txBody>
          <a:bodyPr/>
          <a:lstStyle/>
          <a:p>
            <a:r>
              <a:rPr lang="en-US" altLang="zh-CN" sz="2800" dirty="0">
                <a:latin typeface="+mn-ea"/>
                <a:ea typeface="+mn-ea"/>
              </a:rPr>
              <a:t>S/MIME</a:t>
            </a:r>
            <a:r>
              <a:rPr lang="zh-CN" altLang="en-US" sz="2800" dirty="0">
                <a:latin typeface="+mn-ea"/>
                <a:ea typeface="+mn-ea"/>
              </a:rPr>
              <a:t>典型方案</a:t>
            </a:r>
            <a:r>
              <a:rPr lang="zh-CN" altLang="en-US" dirty="0">
                <a:latin typeface="+mn-ea"/>
                <a:ea typeface="+mn-ea"/>
              </a:rPr>
              <a:t>：标准的数字信封方案</a:t>
            </a:r>
            <a:endParaRPr lang="zh-CN" altLang="en-US" dirty="0"/>
          </a:p>
        </p:txBody>
      </p:sp>
      <p:pic>
        <p:nvPicPr>
          <p:cNvPr id="7" name="图片 6">
            <a:extLst>
              <a:ext uri="{FF2B5EF4-FFF2-40B4-BE49-F238E27FC236}">
                <a16:creationId xmlns:a16="http://schemas.microsoft.com/office/drawing/2014/main" id="{99A2948F-C86D-163F-127C-98D2A82D9B5A}"/>
              </a:ext>
            </a:extLst>
          </p:cNvPr>
          <p:cNvPicPr>
            <a:picLocks noChangeAspect="1"/>
          </p:cNvPicPr>
          <p:nvPr/>
        </p:nvPicPr>
        <p:blipFill>
          <a:blip r:embed="rId2"/>
          <a:stretch>
            <a:fillRect/>
          </a:stretch>
        </p:blipFill>
        <p:spPr>
          <a:xfrm>
            <a:off x="2040986" y="1105822"/>
            <a:ext cx="7693041" cy="4775951"/>
          </a:xfrm>
          <a:prstGeom prst="rect">
            <a:avLst/>
          </a:prstGeom>
        </p:spPr>
      </p:pic>
    </p:spTree>
    <p:extLst>
      <p:ext uri="{BB962C8B-B14F-4D97-AF65-F5344CB8AC3E}">
        <p14:creationId xmlns:p14="http://schemas.microsoft.com/office/powerpoint/2010/main" val="360877837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TotalTime>
  <Words>3094</Words>
  <Application>Microsoft Office PowerPoint</Application>
  <PresentationFormat>宽屏</PresentationFormat>
  <Paragraphs>302</Paragraphs>
  <Slides>43</Slides>
  <Notes>8</Notes>
  <HiddenSlides>0</HiddenSlides>
  <MMClips>0</MMClips>
  <ScaleCrop>false</ScaleCrop>
  <HeadingPairs>
    <vt:vector size="6" baseType="variant">
      <vt:variant>
        <vt:lpstr>已用的字体</vt:lpstr>
      </vt:variant>
      <vt:variant>
        <vt:i4>7</vt:i4>
      </vt:variant>
      <vt:variant>
        <vt:lpstr>主题</vt:lpstr>
      </vt:variant>
      <vt:variant>
        <vt:i4>17</vt:i4>
      </vt:variant>
      <vt:variant>
        <vt:lpstr>幻灯片标题</vt:lpstr>
      </vt:variant>
      <vt:variant>
        <vt:i4>43</vt:i4>
      </vt:variant>
    </vt:vector>
  </HeadingPairs>
  <TitlesOfParts>
    <vt:vector size="67" baseType="lpstr">
      <vt:lpstr>微软雅黑</vt:lpstr>
      <vt:lpstr>Wingdings</vt:lpstr>
      <vt:lpstr>Century Gothic</vt:lpstr>
      <vt:lpstr>Arial</vt:lpstr>
      <vt:lpstr>Arial Black</vt:lpstr>
      <vt:lpstr>微软雅黑 Light</vt:lpstr>
      <vt:lpstr>Trebuchet MS</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PowerPoint 演示文稿</vt:lpstr>
      <vt:lpstr>PowerPoint 演示文稿</vt:lpstr>
      <vt:lpstr>Internet安全协议与七层OSI模型</vt:lpstr>
      <vt:lpstr>PowerPoint 演示文稿</vt:lpstr>
      <vt:lpstr>安全/多用途Internet邮件扩展——S/MIME</vt:lpstr>
      <vt:lpstr>MIME的内容类型</vt:lpstr>
      <vt:lpstr>S/MIME的内容类型</vt:lpstr>
      <vt:lpstr>S/MIME典型方案：带签名的邮件</vt:lpstr>
      <vt:lpstr>S/MIME典型方案：标准的数字信封方案</vt:lpstr>
      <vt:lpstr>S/MIME典型方案：签名并加密</vt:lpstr>
      <vt:lpstr>S/MIME支持的四种方案</vt:lpstr>
      <vt:lpstr>S/MIME邮件示例</vt:lpstr>
      <vt:lpstr>S/MIME邮件示例</vt:lpstr>
      <vt:lpstr>S/MIME使用的密码算法</vt:lpstr>
      <vt:lpstr>S/MIME使用的公钥证书</vt:lpstr>
      <vt:lpstr>PowerPoint 演示文稿</vt:lpstr>
      <vt:lpstr>Internet安全协议与标准</vt:lpstr>
      <vt:lpstr>SSL所处的位置</vt:lpstr>
      <vt:lpstr>SSL体系结构</vt:lpstr>
      <vt:lpstr>SSL两个概念：连接、会话</vt:lpstr>
      <vt:lpstr>1）SSL握手协议：SSL密钥哪来的？</vt:lpstr>
      <vt:lpstr>1）SSL握手协议</vt:lpstr>
      <vt:lpstr>PowerPoint 演示文稿</vt:lpstr>
      <vt:lpstr>FAQ</vt:lpstr>
      <vt:lpstr>2）SSL修改密码参数协议</vt:lpstr>
      <vt:lpstr>3）SSL报警协议</vt:lpstr>
      <vt:lpstr>4）SSL记录协议：SSL数据如何封装的？</vt:lpstr>
      <vt:lpstr>4）SSL记录协议：形象说明</vt:lpstr>
      <vt:lpstr>4）SSL记录协议：格式规范</vt:lpstr>
      <vt:lpstr>4）SSL记录协议：SSL记录头</vt:lpstr>
      <vt:lpstr>PowerPoint 演示文稿</vt:lpstr>
      <vt:lpstr>IP安全（IPSec）</vt:lpstr>
      <vt:lpstr>IPSec报文</vt:lpstr>
      <vt:lpstr>IPSec功能与实现</vt:lpstr>
      <vt:lpstr>IPSec的使用场景示例</vt:lpstr>
      <vt:lpstr>IPSec的使用场景示例</vt:lpstr>
      <vt:lpstr>IPSec优点</vt:lpstr>
      <vt:lpstr>IPSec的范围与功能</vt:lpstr>
      <vt:lpstr>安全关联Security Associations (SA)</vt:lpstr>
      <vt:lpstr>封装安全载荷Encapsulating Security Payload (ESP)</vt:lpstr>
      <vt:lpstr>IPSec的两种模式</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Wang</cp:lastModifiedBy>
  <cp:revision>1124</cp:revision>
  <dcterms:created xsi:type="dcterms:W3CDTF">2016-11-28T11:30:00Z</dcterms:created>
  <dcterms:modified xsi:type="dcterms:W3CDTF">2022-12-09T03:37:00Z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ies>
</file>